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jpg" ContentType="image/jpg"/>
  <Override PartName="/ppt/media/image10.jpg" ContentType="image/jpg"/>
  <Override PartName="/ppt/media/image12.jpg" ContentType="image/jpg"/>
  <Override PartName="/ppt/media/image16.jpg" ContentType="image/jpg"/>
  <Override PartName="/ppt/media/image17.jpg" ContentType="image/jpg"/>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handoutMasterIdLst>
    <p:handoutMasterId r:id="rId141"/>
  </p:handoutMasterIdLst>
  <p:sldIdLst>
    <p:sldId id="1694" r:id="rId2"/>
    <p:sldId id="2429" r:id="rId3"/>
    <p:sldId id="786" r:id="rId4"/>
    <p:sldId id="2396" r:id="rId5"/>
    <p:sldId id="1923" r:id="rId6"/>
    <p:sldId id="1927" r:id="rId7"/>
    <p:sldId id="2025" r:id="rId8"/>
    <p:sldId id="2027" r:id="rId9"/>
    <p:sldId id="2040" r:id="rId10"/>
    <p:sldId id="2041" r:id="rId11"/>
    <p:sldId id="2042" r:id="rId12"/>
    <p:sldId id="2571" r:id="rId13"/>
    <p:sldId id="2068" r:id="rId14"/>
    <p:sldId id="2069" r:id="rId15"/>
    <p:sldId id="2070" r:id="rId16"/>
    <p:sldId id="2071" r:id="rId17"/>
    <p:sldId id="2072" r:id="rId18"/>
    <p:sldId id="2073" r:id="rId19"/>
    <p:sldId id="2166" r:id="rId20"/>
    <p:sldId id="2167" r:id="rId21"/>
    <p:sldId id="2168" r:id="rId22"/>
    <p:sldId id="2440" r:id="rId23"/>
    <p:sldId id="2442" r:id="rId24"/>
    <p:sldId id="2444" r:id="rId25"/>
    <p:sldId id="2445" r:id="rId26"/>
    <p:sldId id="2446" r:id="rId27"/>
    <p:sldId id="2447" r:id="rId28"/>
    <p:sldId id="2448" r:id="rId29"/>
    <p:sldId id="2449" r:id="rId30"/>
    <p:sldId id="2450" r:id="rId31"/>
    <p:sldId id="2451" r:id="rId32"/>
    <p:sldId id="2452" r:id="rId33"/>
    <p:sldId id="2453" r:id="rId34"/>
    <p:sldId id="2454" r:id="rId35"/>
    <p:sldId id="2455" r:id="rId36"/>
    <p:sldId id="2456" r:id="rId37"/>
    <p:sldId id="2457" r:id="rId38"/>
    <p:sldId id="2458" r:id="rId39"/>
    <p:sldId id="2459" r:id="rId40"/>
    <p:sldId id="2460" r:id="rId41"/>
    <p:sldId id="2461" r:id="rId42"/>
    <p:sldId id="2462" r:id="rId43"/>
    <p:sldId id="2463" r:id="rId44"/>
    <p:sldId id="2464" r:id="rId45"/>
    <p:sldId id="2465" r:id="rId46"/>
    <p:sldId id="2466" r:id="rId47"/>
    <p:sldId id="2467" r:id="rId48"/>
    <p:sldId id="2468" r:id="rId49"/>
    <p:sldId id="2469" r:id="rId50"/>
    <p:sldId id="2470" r:id="rId51"/>
    <p:sldId id="2471" r:id="rId52"/>
    <p:sldId id="2472" r:id="rId53"/>
    <p:sldId id="2473" r:id="rId54"/>
    <p:sldId id="2474" r:id="rId55"/>
    <p:sldId id="2491" r:id="rId56"/>
    <p:sldId id="2492" r:id="rId57"/>
    <p:sldId id="2493" r:id="rId58"/>
    <p:sldId id="2494" r:id="rId59"/>
    <p:sldId id="2495" r:id="rId60"/>
    <p:sldId id="2496" r:id="rId61"/>
    <p:sldId id="2497" r:id="rId62"/>
    <p:sldId id="2498" r:id="rId63"/>
    <p:sldId id="2499" r:id="rId64"/>
    <p:sldId id="2500" r:id="rId65"/>
    <p:sldId id="2501" r:id="rId66"/>
    <p:sldId id="2502" r:id="rId67"/>
    <p:sldId id="2503" r:id="rId68"/>
    <p:sldId id="2504" r:id="rId69"/>
    <p:sldId id="2569" r:id="rId70"/>
    <p:sldId id="2171" r:id="rId71"/>
    <p:sldId id="2172" r:id="rId72"/>
    <p:sldId id="2173" r:id="rId73"/>
    <p:sldId id="2174" r:id="rId74"/>
    <p:sldId id="2175" r:id="rId75"/>
    <p:sldId id="2176" r:id="rId76"/>
    <p:sldId id="2177" r:id="rId77"/>
    <p:sldId id="2178" r:id="rId78"/>
    <p:sldId id="2179" r:id="rId79"/>
    <p:sldId id="2180" r:id="rId80"/>
    <p:sldId id="2181" r:id="rId81"/>
    <p:sldId id="2182" r:id="rId82"/>
    <p:sldId id="2183" r:id="rId83"/>
    <p:sldId id="2186" r:id="rId84"/>
    <p:sldId id="2187" r:id="rId85"/>
    <p:sldId id="2188" r:id="rId86"/>
    <p:sldId id="2189" r:id="rId87"/>
    <p:sldId id="2190" r:id="rId88"/>
    <p:sldId id="2191" r:id="rId89"/>
    <p:sldId id="2192" r:id="rId90"/>
    <p:sldId id="2193" r:id="rId91"/>
    <p:sldId id="2194" r:id="rId92"/>
    <p:sldId id="2195" r:id="rId93"/>
    <p:sldId id="2196" r:id="rId94"/>
    <p:sldId id="2197" r:id="rId95"/>
    <p:sldId id="2198" r:id="rId96"/>
    <p:sldId id="2199" r:id="rId97"/>
    <p:sldId id="2200" r:id="rId98"/>
    <p:sldId id="2201" r:id="rId99"/>
    <p:sldId id="2202" r:id="rId100"/>
    <p:sldId id="2203" r:id="rId101"/>
    <p:sldId id="2204" r:id="rId102"/>
    <p:sldId id="2205" r:id="rId103"/>
    <p:sldId id="2206" r:id="rId104"/>
    <p:sldId id="2207" r:id="rId105"/>
    <p:sldId id="2208" r:id="rId106"/>
    <p:sldId id="2209" r:id="rId107"/>
    <p:sldId id="2210" r:id="rId108"/>
    <p:sldId id="2211" r:id="rId109"/>
    <p:sldId id="2212" r:id="rId110"/>
    <p:sldId id="2213" r:id="rId111"/>
    <p:sldId id="2214" r:id="rId112"/>
    <p:sldId id="2215" r:id="rId113"/>
    <p:sldId id="2216" r:id="rId114"/>
    <p:sldId id="2217" r:id="rId115"/>
    <p:sldId id="2218" r:id="rId116"/>
    <p:sldId id="2219" r:id="rId117"/>
    <p:sldId id="2220" r:id="rId118"/>
    <p:sldId id="2221" r:id="rId119"/>
    <p:sldId id="2222" r:id="rId120"/>
    <p:sldId id="2223" r:id="rId121"/>
    <p:sldId id="2224" r:id="rId122"/>
    <p:sldId id="2225" r:id="rId123"/>
    <p:sldId id="2226" r:id="rId124"/>
    <p:sldId id="2227" r:id="rId125"/>
    <p:sldId id="2228" r:id="rId126"/>
    <p:sldId id="2229" r:id="rId127"/>
    <p:sldId id="2239" r:id="rId128"/>
    <p:sldId id="2230" r:id="rId129"/>
    <p:sldId id="2262" r:id="rId130"/>
    <p:sldId id="2263" r:id="rId131"/>
    <p:sldId id="2264" r:id="rId132"/>
    <p:sldId id="2265" r:id="rId133"/>
    <p:sldId id="2266" r:id="rId134"/>
    <p:sldId id="2267" r:id="rId135"/>
    <p:sldId id="2268" r:id="rId136"/>
    <p:sldId id="2269" r:id="rId137"/>
    <p:sldId id="2270" r:id="rId138"/>
    <p:sldId id="2271" r:id="rId139"/>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50" autoAdjust="0"/>
    <p:restoredTop sz="94660"/>
  </p:normalViewPr>
  <p:slideViewPr>
    <p:cSldViewPr snapToGrid="0">
      <p:cViewPr varScale="1">
        <p:scale>
          <a:sx n="85" d="100"/>
          <a:sy n="85" d="100"/>
        </p:scale>
        <p:origin x="72"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98707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1758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7188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64415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1267F4C-F76C-4559-8198-4C0A7A4ACCA2}" type="slidenum">
              <a:rPr lang="it-IT" smtClean="0"/>
              <a:t>64</a:t>
            </a:fld>
            <a:endParaRPr lang="it-IT" dirty="0"/>
          </a:p>
        </p:txBody>
      </p:sp>
    </p:spTree>
    <p:extLst>
      <p:ext uri="{BB962C8B-B14F-4D97-AF65-F5344CB8AC3E}">
        <p14:creationId xmlns:p14="http://schemas.microsoft.com/office/powerpoint/2010/main" val="251653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ADD0E-D395-4F80-8683-559310D848F3}" type="slidenum">
              <a:rPr lang="en-GB" smtClean="0"/>
              <a:t>66</a:t>
            </a:fld>
            <a:endParaRPr lang="en-GB"/>
          </a:p>
        </p:txBody>
      </p:sp>
    </p:spTree>
    <p:extLst>
      <p:ext uri="{BB962C8B-B14F-4D97-AF65-F5344CB8AC3E}">
        <p14:creationId xmlns:p14="http://schemas.microsoft.com/office/powerpoint/2010/main" val="17932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444815"/>
            <a:ext cx="10969139" cy="940443"/>
          </a:xfrm>
        </p:spPr>
        <p:txBody>
          <a:bodyPr/>
          <a:lstStyle>
            <a:lvl1pPr algn="l">
              <a:defRPr/>
            </a:lvl1pPr>
          </a:lstStyle>
          <a:p>
            <a:r>
              <a:rPr kumimoji="0" lang="fr-CH" dirty="0"/>
              <a:t>Click to </a:t>
            </a:r>
            <a:r>
              <a:rPr kumimoji="0" lang="fr-CH" dirty="0" err="1"/>
              <a:t>edit</a:t>
            </a:r>
            <a:r>
              <a:rPr kumimoji="0" lang="fr-CH" dirty="0"/>
              <a:t> Master </a:t>
            </a:r>
            <a:r>
              <a:rPr kumimoji="0" lang="fr-CH" dirty="0" err="1"/>
              <a:t>title</a:t>
            </a:r>
            <a:r>
              <a:rPr kumimoji="0" lang="fr-CH" dirty="0"/>
              <a:t> style</a:t>
            </a:r>
            <a:endParaRPr kumimoji="0" lang="en-US" dirty="0"/>
          </a:p>
        </p:txBody>
      </p:sp>
      <p:sp>
        <p:nvSpPr>
          <p:cNvPr id="7" name="Date Placeholder 1"/>
          <p:cNvSpPr>
            <a:spLocks noGrp="1"/>
          </p:cNvSpPr>
          <p:nvPr>
            <p:ph type="dt" sz="half" idx="2"/>
          </p:nvPr>
        </p:nvSpPr>
        <p:spPr>
          <a:xfrm>
            <a:off x="1016000" y="6262731"/>
            <a:ext cx="2844800" cy="365125"/>
          </a:xfrm>
          <a:prstGeom prst="rect">
            <a:avLst/>
          </a:prstGeom>
        </p:spPr>
        <p:txBody>
          <a:bodyPr vert="horz" lIns="121917" tIns="60958" rIns="121917" bIns="60958" rtlCol="0" anchor="ctr"/>
          <a:lstStyle>
            <a:lvl1pPr algn="l">
              <a:defRPr sz="1600">
                <a:solidFill>
                  <a:schemeClr val="tx1">
                    <a:tint val="75000"/>
                  </a:schemeClr>
                </a:solidFill>
              </a:defRPr>
            </a:lvl1pPr>
          </a:lstStyle>
          <a:p>
            <a:r>
              <a:rPr lang="en-US" dirty="0"/>
              <a:t>29/01/2018</a:t>
            </a:r>
          </a:p>
        </p:txBody>
      </p:sp>
      <p:sp>
        <p:nvSpPr>
          <p:cNvPr id="8" name="Footer Placeholder 2"/>
          <p:cNvSpPr>
            <a:spLocks noGrp="1"/>
          </p:cNvSpPr>
          <p:nvPr>
            <p:ph type="ftr" sz="quarter" idx="3"/>
          </p:nvPr>
        </p:nvSpPr>
        <p:spPr>
          <a:xfrm>
            <a:off x="4120661" y="6262731"/>
            <a:ext cx="6650480" cy="365125"/>
          </a:xfrm>
          <a:prstGeom prst="rect">
            <a:avLst/>
          </a:prstGeom>
        </p:spPr>
        <p:txBody>
          <a:bodyPr vert="horz" lIns="121917" tIns="60958" rIns="121917" bIns="60958" rtlCol="0" anchor="t"/>
          <a:lstStyle>
            <a:lvl1pPr algn="ctr">
              <a:defRPr sz="1600" b="1">
                <a:solidFill>
                  <a:schemeClr val="tx1">
                    <a:tint val="75000"/>
                  </a:schemeClr>
                </a:solidFill>
              </a:defRPr>
            </a:lvl1pPr>
          </a:lstStyle>
          <a:p>
            <a:r>
              <a:rPr lang="en-US" dirty="0"/>
              <a:t>Future architectures for sync and share based on </a:t>
            </a:r>
            <a:r>
              <a:rPr lang="en-US" dirty="0" err="1"/>
              <a:t>microservices</a:t>
            </a:r>
            <a:endParaRPr lang="en-US" dirty="0"/>
          </a:p>
          <a:p>
            <a:endParaRPr lang="en-US" dirty="0"/>
          </a:p>
        </p:txBody>
      </p:sp>
      <p:sp>
        <p:nvSpPr>
          <p:cNvPr id="9" name="Slide Number Placeholder 3"/>
          <p:cNvSpPr>
            <a:spLocks noGrp="1"/>
          </p:cNvSpPr>
          <p:nvPr>
            <p:ph type="sldNum" sz="quarter" idx="4"/>
          </p:nvPr>
        </p:nvSpPr>
        <p:spPr>
          <a:xfrm>
            <a:off x="10913835" y="6356351"/>
            <a:ext cx="668565"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fld id="{17918391-D411-FE40-AAD7-861AE5233E0E}" type="slidenum">
              <a:rPr lang="en-US" smtClean="0"/>
              <a:pPr/>
              <a:t>‹#›</a:t>
            </a:fld>
            <a:endParaRPr lang="en-US" dirty="0"/>
          </a:p>
        </p:txBody>
      </p:sp>
      <p:sp>
        <p:nvSpPr>
          <p:cNvPr id="11" name="Espace réservé du texte 2"/>
          <p:cNvSpPr>
            <a:spLocks noGrp="1"/>
          </p:cNvSpPr>
          <p:nvPr>
            <p:ph type="body" idx="10"/>
          </p:nvPr>
        </p:nvSpPr>
        <p:spPr>
          <a:xfrm>
            <a:off x="609600" y="3391124"/>
            <a:ext cx="3657600" cy="419653"/>
          </a:xfrm>
        </p:spPr>
        <p:txBody>
          <a:bodyPr lIns="60958" tIns="0" rIns="60958" bIns="0" anchor="b"/>
          <a:lstStyle>
            <a:lvl1pPr marL="0" indent="0" algn="l">
              <a:buNone/>
              <a:defRPr sz="1900"/>
            </a:lvl1pPr>
            <a:lvl2pPr>
              <a:buNone/>
              <a:defRPr sz="1600"/>
            </a:lvl2pPr>
            <a:lvl3pPr>
              <a:buNone/>
              <a:defRPr sz="1300"/>
            </a:lvl3pPr>
            <a:lvl4pPr>
              <a:buNone/>
              <a:defRPr sz="1200"/>
            </a:lvl4pPr>
            <a:lvl5pPr>
              <a:buNone/>
              <a:defRPr sz="1200"/>
            </a:lvl5pPr>
          </a:lstStyle>
          <a:p>
            <a:pPr lvl="0" eaLnBrk="1" latinLnBrk="0" hangingPunct="1"/>
            <a:r>
              <a:rPr kumimoji="0" lang="fr-CH"/>
              <a:t>Click to edit Master text styles</a:t>
            </a:r>
          </a:p>
        </p:txBody>
      </p:sp>
    </p:spTree>
    <p:extLst>
      <p:ext uri="{BB962C8B-B14F-4D97-AF65-F5344CB8AC3E}">
        <p14:creationId xmlns:p14="http://schemas.microsoft.com/office/powerpoint/2010/main" val="44837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8ED5F-CC92-4D91-8F51-6441AC2E4CA7}"/>
              </a:ext>
            </a:extLst>
          </p:cNvPr>
          <p:cNvSpPr>
            <a:spLocks noGrp="1"/>
          </p:cNvSpPr>
          <p:nvPr>
            <p:ph type="title"/>
          </p:nvPr>
        </p:nvSpPr>
        <p:spPr/>
        <p:txBody>
          <a:bodyPr/>
          <a:lstStyle/>
          <a:p>
            <a:r>
              <a:rPr lang="en-AU" dirty="0"/>
              <a:t>Assignment deadlines reminder</a:t>
            </a:r>
            <a:endParaRPr lang="x-none" dirty="0"/>
          </a:p>
        </p:txBody>
      </p:sp>
      <p:sp>
        <p:nvSpPr>
          <p:cNvPr id="3" name="内容占位符 2">
            <a:extLst>
              <a:ext uri="{FF2B5EF4-FFF2-40B4-BE49-F238E27FC236}">
                <a16:creationId xmlns:a16="http://schemas.microsoft.com/office/drawing/2014/main" id="{89782347-351D-4D48-B31D-CB0A90D53300}"/>
              </a:ext>
            </a:extLst>
          </p:cNvPr>
          <p:cNvSpPr>
            <a:spLocks noGrp="1"/>
          </p:cNvSpPr>
          <p:nvPr>
            <p:ph idx="1"/>
          </p:nvPr>
        </p:nvSpPr>
        <p:spPr>
          <a:xfrm>
            <a:off x="838200" y="1589651"/>
            <a:ext cx="10515600" cy="4351338"/>
          </a:xfrm>
        </p:spPr>
        <p:txBody>
          <a:bodyPr>
            <a:normAutofit/>
          </a:bodyPr>
          <a:lstStyle/>
          <a:p>
            <a:r>
              <a:rPr lang="en-AU" sz="3600" dirty="0">
                <a:solidFill>
                  <a:srgbClr val="FF0000"/>
                </a:solidFill>
              </a:rPr>
              <a:t>March 31</a:t>
            </a:r>
            <a:r>
              <a:rPr lang="en-AU" sz="3600" baseline="30000" dirty="0">
                <a:solidFill>
                  <a:srgbClr val="FF0000"/>
                </a:solidFill>
              </a:rPr>
              <a:t>st</a:t>
            </a:r>
            <a:r>
              <a:rPr lang="en-AU" sz="3600" dirty="0">
                <a:solidFill>
                  <a:srgbClr val="FF0000"/>
                </a:solidFill>
              </a:rPr>
              <a:t> </a:t>
            </a:r>
            <a:r>
              <a:rPr lang="en-AU" sz="3600" dirty="0"/>
              <a:t>– web service programming tutorial (10%)</a:t>
            </a:r>
            <a:endParaRPr lang="x-none" sz="3600" dirty="0"/>
          </a:p>
        </p:txBody>
      </p:sp>
      <p:sp>
        <p:nvSpPr>
          <p:cNvPr id="5" name="Content Placeholder 2">
            <a:extLst>
              <a:ext uri="{FF2B5EF4-FFF2-40B4-BE49-F238E27FC236}">
                <a16:creationId xmlns:a16="http://schemas.microsoft.com/office/drawing/2014/main" id="{515F9DFC-2735-A130-DDDE-A2C99D82E417}"/>
              </a:ext>
            </a:extLst>
          </p:cNvPr>
          <p:cNvSpPr txBox="1">
            <a:spLocks/>
          </p:cNvSpPr>
          <p:nvPr/>
        </p:nvSpPr>
        <p:spPr>
          <a:xfrm>
            <a:off x="387759" y="255487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3600" dirty="0"/>
              <a:t>15% - Hot topic study journal – 3 tasks</a:t>
            </a:r>
          </a:p>
          <a:p>
            <a:pPr lvl="2"/>
            <a:r>
              <a:rPr lang="en-GB" sz="3200" dirty="0">
                <a:solidFill>
                  <a:schemeClr val="bg2">
                    <a:lumMod val="90000"/>
                  </a:schemeClr>
                </a:solidFill>
              </a:rPr>
              <a:t>Task 1 – March 26th  </a:t>
            </a:r>
          </a:p>
          <a:p>
            <a:pPr lvl="2"/>
            <a:r>
              <a:rPr lang="en-GB" sz="3200" dirty="0"/>
              <a:t>Task 2 – </a:t>
            </a:r>
            <a:r>
              <a:rPr lang="en-GB" sz="3200" dirty="0">
                <a:solidFill>
                  <a:srgbClr val="FF0000"/>
                </a:solidFill>
              </a:rPr>
              <a:t>April 2</a:t>
            </a:r>
            <a:r>
              <a:rPr lang="en-GB" sz="3200" baseline="30000" dirty="0">
                <a:solidFill>
                  <a:srgbClr val="FF0000"/>
                </a:solidFill>
              </a:rPr>
              <a:t>nd</a:t>
            </a:r>
            <a:r>
              <a:rPr lang="en-GB" sz="3200" dirty="0">
                <a:solidFill>
                  <a:srgbClr val="FF0000"/>
                </a:solidFill>
              </a:rPr>
              <a:t> </a:t>
            </a:r>
          </a:p>
          <a:p>
            <a:pPr lvl="2"/>
            <a:r>
              <a:rPr lang="en-GB" sz="3200" dirty="0">
                <a:solidFill>
                  <a:schemeClr val="bg2">
                    <a:lumMod val="90000"/>
                  </a:schemeClr>
                </a:solidFill>
              </a:rPr>
              <a:t>Task 3 – April 9</a:t>
            </a:r>
            <a:r>
              <a:rPr lang="en-GB" sz="3200" baseline="30000" dirty="0">
                <a:solidFill>
                  <a:schemeClr val="bg2">
                    <a:lumMod val="90000"/>
                  </a:schemeClr>
                </a:solidFill>
              </a:rPr>
              <a:t>th</a:t>
            </a:r>
            <a:r>
              <a:rPr lang="en-GB" sz="3200" dirty="0">
                <a:solidFill>
                  <a:schemeClr val="bg2">
                    <a:lumMod val="90000"/>
                  </a:schemeClr>
                </a:solidFill>
              </a:rPr>
              <a:t> </a:t>
            </a:r>
          </a:p>
          <a:p>
            <a:pPr lvl="1"/>
            <a:r>
              <a:rPr lang="en-GB" sz="3600" dirty="0">
                <a:solidFill>
                  <a:schemeClr val="bg2">
                    <a:lumMod val="90000"/>
                  </a:schemeClr>
                </a:solidFill>
              </a:rPr>
              <a:t>10% - Exercises - Case study – April 16th</a:t>
            </a:r>
          </a:p>
          <a:p>
            <a:pPr marL="914400" lvl="2" indent="0">
              <a:buFont typeface="Arial" panose="020B0604020202020204" pitchFamily="34" charset="0"/>
              <a:buNone/>
            </a:pPr>
            <a:endParaRPr lang="en-GB" sz="3200" dirty="0">
              <a:solidFill>
                <a:schemeClr val="bg2">
                  <a:lumMod val="90000"/>
                </a:schemeClr>
              </a:solidFill>
            </a:endParaRPr>
          </a:p>
        </p:txBody>
      </p:sp>
    </p:spTree>
    <p:extLst>
      <p:ext uri="{BB962C8B-B14F-4D97-AF65-F5344CB8AC3E}">
        <p14:creationId xmlns:p14="http://schemas.microsoft.com/office/powerpoint/2010/main" val="75046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AF42B-E701-81BC-FC41-F3D2A8251A9F}"/>
              </a:ext>
            </a:extLst>
          </p:cNvPr>
          <p:cNvSpPr>
            <a:spLocks noGrp="1"/>
          </p:cNvSpPr>
          <p:nvPr>
            <p:ph type="title"/>
          </p:nvPr>
        </p:nvSpPr>
        <p:spPr/>
        <p:txBody>
          <a:bodyPr/>
          <a:lstStyle/>
          <a:p>
            <a:r>
              <a:rPr lang="en-AU" dirty="0"/>
              <a:t>Standards describing CCRA</a:t>
            </a:r>
            <a:endParaRPr lang="x-none" dirty="0"/>
          </a:p>
        </p:txBody>
      </p:sp>
      <p:sp>
        <p:nvSpPr>
          <p:cNvPr id="3" name="内容占位符 2">
            <a:extLst>
              <a:ext uri="{FF2B5EF4-FFF2-40B4-BE49-F238E27FC236}">
                <a16:creationId xmlns:a16="http://schemas.microsoft.com/office/drawing/2014/main" id="{C1F6BF31-6CB0-66B6-E22B-B3B492651506}"/>
              </a:ext>
            </a:extLst>
          </p:cNvPr>
          <p:cNvSpPr>
            <a:spLocks noGrp="1"/>
          </p:cNvSpPr>
          <p:nvPr>
            <p:ph idx="1"/>
          </p:nvPr>
        </p:nvSpPr>
        <p:spPr>
          <a:xfrm>
            <a:off x="818059" y="1596018"/>
            <a:ext cx="10515600" cy="4351338"/>
          </a:xfrm>
        </p:spPr>
        <p:txBody>
          <a:bodyPr>
            <a:noAutofit/>
          </a:bodyPr>
          <a:lstStyle/>
          <a:p>
            <a:pPr>
              <a:lnSpc>
                <a:spcPct val="120000"/>
              </a:lnSpc>
            </a:pPr>
            <a:r>
              <a:rPr lang="en-US" dirty="0"/>
              <a:t>Before 2010, cloud computing reference models were proposed by </a:t>
            </a:r>
            <a:r>
              <a:rPr lang="en-US" dirty="0">
                <a:highlight>
                  <a:srgbClr val="FFFF00"/>
                </a:highlight>
              </a:rPr>
              <a:t>multiple cloud organizations</a:t>
            </a:r>
            <a:r>
              <a:rPr lang="en-US" dirty="0"/>
              <a:t>, vendors, and federal agencies</a:t>
            </a:r>
          </a:p>
          <a:p>
            <a:pPr lvl="1">
              <a:lnSpc>
                <a:spcPct val="120000"/>
              </a:lnSpc>
            </a:pPr>
            <a:r>
              <a:rPr lang="en-AU" sz="2800" dirty="0"/>
              <a:t>Example: 2010 – CCRA developed by IBM</a:t>
            </a:r>
          </a:p>
          <a:p>
            <a:pPr>
              <a:lnSpc>
                <a:spcPct val="120000"/>
              </a:lnSpc>
            </a:pPr>
            <a:r>
              <a:rPr lang="en-US" dirty="0"/>
              <a:t>In 2011 </a:t>
            </a:r>
            <a:r>
              <a:rPr lang="en-AU" dirty="0"/>
              <a:t>CCRA developed by NIST was published </a:t>
            </a:r>
          </a:p>
          <a:p>
            <a:pPr lvl="1">
              <a:lnSpc>
                <a:spcPct val="120000"/>
              </a:lnSpc>
            </a:pPr>
            <a:r>
              <a:rPr lang="en-US" sz="2800" dirty="0"/>
              <a:t>The team from NIST surveyed and completed an initial analysis of existing cloud computing reference models and developed </a:t>
            </a:r>
            <a:r>
              <a:rPr lang="en-US" sz="2800" dirty="0">
                <a:highlight>
                  <a:srgbClr val="FFFF00"/>
                </a:highlight>
              </a:rPr>
              <a:t>a neutral model </a:t>
            </a:r>
            <a:r>
              <a:rPr lang="en-US" sz="2800" dirty="0"/>
              <a:t>of architectural concepts</a:t>
            </a:r>
          </a:p>
          <a:p>
            <a:pPr>
              <a:lnSpc>
                <a:spcPct val="120000"/>
              </a:lnSpc>
            </a:pPr>
            <a:r>
              <a:rPr lang="en-AU" dirty="0"/>
              <a:t>In 2014 ISO together with IEC published an </a:t>
            </a:r>
            <a:r>
              <a:rPr lang="en-AU" dirty="0">
                <a:highlight>
                  <a:srgbClr val="FFFF00"/>
                </a:highlight>
              </a:rPr>
              <a:t>international standard </a:t>
            </a:r>
            <a:r>
              <a:rPr lang="en-AU" dirty="0"/>
              <a:t>describing CCRA</a:t>
            </a:r>
            <a:endParaRPr lang="en-US" sz="2400" dirty="0"/>
          </a:p>
          <a:p>
            <a:endParaRPr lang="x-none" sz="2400" dirty="0"/>
          </a:p>
        </p:txBody>
      </p:sp>
    </p:spTree>
    <p:extLst>
      <p:ext uri="{BB962C8B-B14F-4D97-AF65-F5344CB8AC3E}">
        <p14:creationId xmlns:p14="http://schemas.microsoft.com/office/powerpoint/2010/main" val="21237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System Updates</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600" dirty="0"/>
              <a:t>Prior to updating the host server, each new update is reviewed and tested to ensure that there are no issues with the system</a:t>
            </a:r>
          </a:p>
          <a:p>
            <a:r>
              <a:rPr lang="en-US" sz="3600" dirty="0"/>
              <a:t>Any necessary restarts will be scheduled</a:t>
            </a:r>
          </a:p>
          <a:p>
            <a:r>
              <a:rPr lang="en-US" sz="3600" dirty="0"/>
              <a:t>Hyper-V deployments make use of cluster aware updating, ensuring 100% uptime while updating each node in the cluster.</a:t>
            </a:r>
            <a:endParaRPr lang="x-none" sz="3600" dirty="0"/>
          </a:p>
        </p:txBody>
      </p:sp>
    </p:spTree>
    <p:extLst>
      <p:ext uri="{BB962C8B-B14F-4D97-AF65-F5344CB8AC3E}">
        <p14:creationId xmlns:p14="http://schemas.microsoft.com/office/powerpoint/2010/main" val="2599628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Replication and Failover</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200" dirty="0"/>
              <a:t>Virtual Machine replication is designed to provide cross-node fault tolerance by increasing the necessary storage, memory, and CPU requirements for a separate dedicated computing node</a:t>
            </a:r>
          </a:p>
        </p:txBody>
      </p:sp>
    </p:spTree>
    <p:extLst>
      <p:ext uri="{BB962C8B-B14F-4D97-AF65-F5344CB8AC3E}">
        <p14:creationId xmlns:p14="http://schemas.microsoft.com/office/powerpoint/2010/main" val="2293026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Advanced Certifications</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600" dirty="0"/>
              <a:t>Microsoft Certified Professionals, and Red Hat Enterprise Linux Certified Engineers on staff to assist with all VM design, configuration, and deployment</a:t>
            </a:r>
            <a:endParaRPr lang="x-none" sz="3600" dirty="0"/>
          </a:p>
        </p:txBody>
      </p:sp>
    </p:spTree>
    <p:extLst>
      <p:ext uri="{BB962C8B-B14F-4D97-AF65-F5344CB8AC3E}">
        <p14:creationId xmlns:p14="http://schemas.microsoft.com/office/powerpoint/2010/main" val="382775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Advanced Monitoring</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600" dirty="0"/>
              <a:t>Service provider will ensure the hardware, virtualization hypervisor, and all VMs are always functioning properly</a:t>
            </a:r>
          </a:p>
          <a:p>
            <a:r>
              <a:rPr lang="en-US" sz="3600" dirty="0"/>
              <a:t>If the customers encounter an issue relating to OS-level or system configuration, our certified professionals can assist you under a consulting agreement</a:t>
            </a:r>
            <a:endParaRPr lang="x-none" sz="3600" dirty="0"/>
          </a:p>
        </p:txBody>
      </p:sp>
    </p:spTree>
    <p:extLst>
      <p:ext uri="{BB962C8B-B14F-4D97-AF65-F5344CB8AC3E}">
        <p14:creationId xmlns:p14="http://schemas.microsoft.com/office/powerpoint/2010/main" val="882314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are the resources hosted in private clouds?</a:t>
            </a:r>
            <a:endParaRPr lang="x-none" dirty="0"/>
          </a:p>
        </p:txBody>
      </p:sp>
      <p:sp>
        <p:nvSpPr>
          <p:cNvPr id="3" name="内容占位符 2">
            <a:extLst>
              <a:ext uri="{FF2B5EF4-FFF2-40B4-BE49-F238E27FC236}">
                <a16:creationId xmlns:a16="http://schemas.microsoft.com/office/drawing/2014/main" id="{B07C51B8-DFD9-6907-3251-B93504CECAD5}"/>
              </a:ext>
            </a:extLst>
          </p:cNvPr>
          <p:cNvSpPr>
            <a:spLocks noGrp="1"/>
          </p:cNvSpPr>
          <p:nvPr>
            <p:ph idx="1"/>
          </p:nvPr>
        </p:nvSpPr>
        <p:spPr/>
        <p:txBody>
          <a:bodyPr/>
          <a:lstStyle/>
          <a:p>
            <a:endParaRPr lang="x-none" dirty="0"/>
          </a:p>
        </p:txBody>
      </p:sp>
      <p:pic>
        <p:nvPicPr>
          <p:cNvPr id="4" name="图片 12">
            <a:extLst>
              <a:ext uri="{FF2B5EF4-FFF2-40B4-BE49-F238E27FC236}">
                <a16:creationId xmlns:a16="http://schemas.microsoft.com/office/drawing/2014/main" id="{A2487038-A1F1-E9AF-7F12-AE962BD5DA7B}"/>
              </a:ext>
            </a:extLst>
          </p:cNvPr>
          <p:cNvPicPr>
            <a:picLocks noChangeAspect="1"/>
          </p:cNvPicPr>
          <p:nvPr/>
        </p:nvPicPr>
        <p:blipFill>
          <a:blip r:embed="rId2"/>
          <a:stretch>
            <a:fillRect/>
          </a:stretch>
        </p:blipFill>
        <p:spPr>
          <a:xfrm>
            <a:off x="499730" y="2465716"/>
            <a:ext cx="11281143" cy="2566927"/>
          </a:xfrm>
          <a:prstGeom prst="rect">
            <a:avLst/>
          </a:prstGeom>
        </p:spPr>
      </p:pic>
      <p:sp>
        <p:nvSpPr>
          <p:cNvPr id="7" name="Rectangle 6"/>
          <p:cNvSpPr/>
          <p:nvPr/>
        </p:nvSpPr>
        <p:spPr>
          <a:xfrm>
            <a:off x="7281863" y="1724025"/>
            <a:ext cx="4862512" cy="428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39406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758C1-951A-F703-9042-7E3F12CD1CD1}"/>
              </a:ext>
            </a:extLst>
          </p:cNvPr>
          <p:cNvSpPr>
            <a:spLocks noGrp="1"/>
          </p:cNvSpPr>
          <p:nvPr>
            <p:ph type="title"/>
          </p:nvPr>
        </p:nvSpPr>
        <p:spPr/>
        <p:txBody>
          <a:bodyPr/>
          <a:lstStyle/>
          <a:p>
            <a:r>
              <a:rPr lang="en-AU" dirty="0"/>
              <a:t>Hosted private cloud</a:t>
            </a:r>
            <a:endParaRPr lang="x-none" dirty="0"/>
          </a:p>
        </p:txBody>
      </p:sp>
      <p:pic>
        <p:nvPicPr>
          <p:cNvPr id="13" name="图片 12">
            <a:extLst>
              <a:ext uri="{FF2B5EF4-FFF2-40B4-BE49-F238E27FC236}">
                <a16:creationId xmlns:a16="http://schemas.microsoft.com/office/drawing/2014/main" id="{A2487038-A1F1-E9AF-7F12-AE962BD5DA7B}"/>
              </a:ext>
            </a:extLst>
          </p:cNvPr>
          <p:cNvPicPr>
            <a:picLocks noChangeAspect="1"/>
          </p:cNvPicPr>
          <p:nvPr/>
        </p:nvPicPr>
        <p:blipFill>
          <a:blip r:embed="rId2"/>
          <a:stretch>
            <a:fillRect/>
          </a:stretch>
        </p:blipFill>
        <p:spPr>
          <a:xfrm>
            <a:off x="499730" y="2465716"/>
            <a:ext cx="11281143" cy="2566927"/>
          </a:xfrm>
          <a:prstGeom prst="rect">
            <a:avLst/>
          </a:prstGeom>
        </p:spPr>
      </p:pic>
    </p:spTree>
    <p:extLst>
      <p:ext uri="{BB962C8B-B14F-4D97-AF65-F5344CB8AC3E}">
        <p14:creationId xmlns:p14="http://schemas.microsoft.com/office/powerpoint/2010/main" val="399968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Hosted private cloud</a:t>
            </a:r>
          </a:p>
        </p:txBody>
      </p:sp>
      <p:sp>
        <p:nvSpPr>
          <p:cNvPr id="3" name="Content Placeholder 2"/>
          <p:cNvSpPr>
            <a:spLocks noGrp="1"/>
          </p:cNvSpPr>
          <p:nvPr>
            <p:ph idx="1"/>
          </p:nvPr>
        </p:nvSpPr>
        <p:spPr/>
        <p:txBody>
          <a:bodyPr>
            <a:noAutofit/>
          </a:bodyPr>
          <a:lstStyle/>
          <a:p>
            <a:r>
              <a:rPr lang="en-US" sz="4400" dirty="0"/>
              <a:t>The private cloud is based on new, separate infrastructure, which is provided by a third-party organization</a:t>
            </a:r>
          </a:p>
          <a:p>
            <a:r>
              <a:rPr lang="en-GB" sz="4400" dirty="0"/>
              <a:t>The environment where infrastructure is both hosted and managed by the cloud provider itself</a:t>
            </a:r>
          </a:p>
          <a:p>
            <a:endParaRPr lang="en-US" sz="4400" dirty="0"/>
          </a:p>
          <a:p>
            <a:endParaRPr lang="en-US" sz="4400" dirty="0"/>
          </a:p>
        </p:txBody>
      </p:sp>
    </p:spTree>
    <p:extLst>
      <p:ext uri="{BB962C8B-B14F-4D97-AF65-F5344CB8AC3E}">
        <p14:creationId xmlns:p14="http://schemas.microsoft.com/office/powerpoint/2010/main" val="1828443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5FB60-6665-437F-7B18-028290D517F7}"/>
              </a:ext>
            </a:extLst>
          </p:cNvPr>
          <p:cNvSpPr>
            <a:spLocks noGrp="1"/>
          </p:cNvSpPr>
          <p:nvPr>
            <p:ph type="title"/>
          </p:nvPr>
        </p:nvSpPr>
        <p:spPr/>
        <p:txBody>
          <a:bodyPr/>
          <a:lstStyle/>
          <a:p>
            <a:r>
              <a:rPr lang="en-GB" dirty="0"/>
              <a:t>How hosted private cloud works</a:t>
            </a:r>
            <a:endParaRPr lang="x-none"/>
          </a:p>
        </p:txBody>
      </p:sp>
      <p:sp>
        <p:nvSpPr>
          <p:cNvPr id="3" name="内容占位符 2">
            <a:extLst>
              <a:ext uri="{FF2B5EF4-FFF2-40B4-BE49-F238E27FC236}">
                <a16:creationId xmlns:a16="http://schemas.microsoft.com/office/drawing/2014/main" id="{924CB732-E8C1-044A-F4AD-8F343B3F5B7E}"/>
              </a:ext>
            </a:extLst>
          </p:cNvPr>
          <p:cNvSpPr>
            <a:spLocks noGrp="1"/>
          </p:cNvSpPr>
          <p:nvPr>
            <p:ph idx="1"/>
          </p:nvPr>
        </p:nvSpPr>
        <p:spPr/>
        <p:txBody>
          <a:bodyPr>
            <a:noAutofit/>
          </a:bodyPr>
          <a:lstStyle/>
          <a:p>
            <a:r>
              <a:rPr lang="en-US" sz="3200" dirty="0"/>
              <a:t>The cloud provider allocates a particular server to a particular organization</a:t>
            </a:r>
          </a:p>
          <a:p>
            <a:pPr lvl="1"/>
            <a:r>
              <a:rPr lang="en-US" sz="2800" dirty="0"/>
              <a:t>The server’s resources are not shared among other organizations</a:t>
            </a:r>
            <a:endParaRPr lang="x-none" sz="2800"/>
          </a:p>
          <a:p>
            <a:r>
              <a:rPr lang="en-US" sz="3200" dirty="0"/>
              <a:t>The organization only uses the resources and can access them as per the demand</a:t>
            </a:r>
          </a:p>
          <a:p>
            <a:r>
              <a:rPr lang="en-US" sz="3200" dirty="0"/>
              <a:t>The cloud provider is responsible for managing, updating, and configuring the hardware, software, and network</a:t>
            </a:r>
          </a:p>
        </p:txBody>
      </p:sp>
    </p:spTree>
    <p:extLst>
      <p:ext uri="{BB962C8B-B14F-4D97-AF65-F5344CB8AC3E}">
        <p14:creationId xmlns:p14="http://schemas.microsoft.com/office/powerpoint/2010/main" val="27683313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Hosted private vs public cloud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84" y="1762126"/>
            <a:ext cx="9442324" cy="45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872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Hosted private vs public cloud (2)</a:t>
            </a:r>
          </a:p>
        </p:txBody>
      </p:sp>
      <p:sp>
        <p:nvSpPr>
          <p:cNvPr id="3" name="Content Placeholder 2"/>
          <p:cNvSpPr>
            <a:spLocks noGrp="1"/>
          </p:cNvSpPr>
          <p:nvPr>
            <p:ph idx="1"/>
          </p:nvPr>
        </p:nvSpPr>
        <p:spPr/>
        <p:txBody>
          <a:bodyPr>
            <a:normAutofit/>
          </a:bodyPr>
          <a:lstStyle/>
          <a:p>
            <a:r>
              <a:rPr lang="en-GB" sz="3600" dirty="0"/>
              <a:t>From the customer perspective both options have some similarity- the service provider configures the network, maintains the hardware and updates the software</a:t>
            </a:r>
          </a:p>
          <a:p>
            <a:r>
              <a:rPr lang="en-GB" sz="3600" dirty="0"/>
              <a:t> However, in a hosted private cloud environment, the servers are not shared with other organizations </a:t>
            </a:r>
          </a:p>
        </p:txBody>
      </p:sp>
    </p:spTree>
    <p:extLst>
      <p:ext uri="{BB962C8B-B14F-4D97-AF65-F5344CB8AC3E}">
        <p14:creationId xmlns:p14="http://schemas.microsoft.com/office/powerpoint/2010/main" val="153658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DFE39-1F4B-1F02-ACA8-CD04A24B0881}"/>
              </a:ext>
            </a:extLst>
          </p:cNvPr>
          <p:cNvSpPr>
            <a:spLocks noGrp="1"/>
          </p:cNvSpPr>
          <p:nvPr>
            <p:ph type="title"/>
          </p:nvPr>
        </p:nvSpPr>
        <p:spPr/>
        <p:txBody>
          <a:bodyPr/>
          <a:lstStyle/>
          <a:p>
            <a:r>
              <a:rPr lang="en-AU" dirty="0"/>
              <a:t>CRRA developed by NIST</a:t>
            </a:r>
            <a:endParaRPr lang="x-none" dirty="0"/>
          </a:p>
        </p:txBody>
      </p:sp>
      <p:sp>
        <p:nvSpPr>
          <p:cNvPr id="3" name="内容占位符 2">
            <a:extLst>
              <a:ext uri="{FF2B5EF4-FFF2-40B4-BE49-F238E27FC236}">
                <a16:creationId xmlns:a16="http://schemas.microsoft.com/office/drawing/2014/main" id="{9D80822E-AB51-8649-3798-1F8613A98307}"/>
              </a:ext>
            </a:extLst>
          </p:cNvPr>
          <p:cNvSpPr>
            <a:spLocks noGrp="1"/>
          </p:cNvSpPr>
          <p:nvPr>
            <p:ph idx="1"/>
          </p:nvPr>
        </p:nvSpPr>
        <p:spPr>
          <a:xfrm>
            <a:off x="838200" y="1825625"/>
            <a:ext cx="6035211" cy="4351338"/>
          </a:xfrm>
        </p:spPr>
        <p:txBody>
          <a:bodyPr>
            <a:normAutofit lnSpcReduction="10000"/>
          </a:bodyPr>
          <a:lstStyle/>
          <a:p>
            <a:r>
              <a:rPr lang="en-US" sz="3600" dirty="0"/>
              <a:t>NIST - National Institute of Standards and Technology</a:t>
            </a:r>
          </a:p>
          <a:p>
            <a:pPr lvl="1"/>
            <a:r>
              <a:rPr lang="en-US" sz="3200" dirty="0"/>
              <a:t>SP 800-145: The NIST Definition of Cloud Computing</a:t>
            </a:r>
          </a:p>
          <a:p>
            <a:pPr lvl="1"/>
            <a:r>
              <a:rPr lang="en-US" sz="3200" dirty="0"/>
              <a:t>SP 800-146: Cloud Computing Synopsis and Recommendations</a:t>
            </a:r>
          </a:p>
          <a:p>
            <a:pPr lvl="1"/>
            <a:r>
              <a:rPr lang="en-US" sz="3200" dirty="0">
                <a:highlight>
                  <a:srgbClr val="FFFF00"/>
                </a:highlight>
              </a:rPr>
              <a:t>SP 500-292: NIST Cloud Computing Reference Architecture</a:t>
            </a:r>
            <a:endParaRPr lang="x-none" sz="3200" dirty="0">
              <a:highlight>
                <a:srgbClr val="FFFF00"/>
              </a:highlight>
            </a:endParaRPr>
          </a:p>
        </p:txBody>
      </p:sp>
      <p:pic>
        <p:nvPicPr>
          <p:cNvPr id="4" name="图片 3">
            <a:extLst>
              <a:ext uri="{FF2B5EF4-FFF2-40B4-BE49-F238E27FC236}">
                <a16:creationId xmlns:a16="http://schemas.microsoft.com/office/drawing/2014/main" id="{1187939E-F502-F5C8-2B89-50655D1CC164}"/>
              </a:ext>
            </a:extLst>
          </p:cNvPr>
          <p:cNvPicPr>
            <a:picLocks noChangeAspect="1"/>
          </p:cNvPicPr>
          <p:nvPr/>
        </p:nvPicPr>
        <p:blipFill>
          <a:blip r:embed="rId2"/>
          <a:stretch>
            <a:fillRect/>
          </a:stretch>
        </p:blipFill>
        <p:spPr>
          <a:xfrm>
            <a:off x="7487390" y="1690693"/>
            <a:ext cx="4502551" cy="5064482"/>
          </a:xfrm>
          <a:prstGeom prst="rect">
            <a:avLst/>
          </a:prstGeom>
        </p:spPr>
      </p:pic>
    </p:spTree>
    <p:extLst>
      <p:ext uri="{BB962C8B-B14F-4D97-AF65-F5344CB8AC3E}">
        <p14:creationId xmlns:p14="http://schemas.microsoft.com/office/powerpoint/2010/main" val="777571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629C5-665A-CDB9-22A4-20802A43AE96}"/>
              </a:ext>
            </a:extLst>
          </p:cNvPr>
          <p:cNvSpPr>
            <a:spLocks noGrp="1"/>
          </p:cNvSpPr>
          <p:nvPr>
            <p:ph type="title"/>
          </p:nvPr>
        </p:nvSpPr>
        <p:spPr/>
        <p:txBody>
          <a:bodyPr/>
          <a:lstStyle/>
          <a:p>
            <a:r>
              <a:rPr lang="en-AU" dirty="0"/>
              <a:t>Hosted private cloud benefits</a:t>
            </a:r>
            <a:endParaRPr lang="x-none" dirty="0"/>
          </a:p>
        </p:txBody>
      </p:sp>
      <p:sp>
        <p:nvSpPr>
          <p:cNvPr id="3" name="内容占位符 2">
            <a:extLst>
              <a:ext uri="{FF2B5EF4-FFF2-40B4-BE49-F238E27FC236}">
                <a16:creationId xmlns:a16="http://schemas.microsoft.com/office/drawing/2014/main" id="{D1E0DD28-6408-492D-02F5-C6B9085F2697}"/>
              </a:ext>
            </a:extLst>
          </p:cNvPr>
          <p:cNvSpPr>
            <a:spLocks noGrp="1"/>
          </p:cNvSpPr>
          <p:nvPr>
            <p:ph idx="1"/>
          </p:nvPr>
        </p:nvSpPr>
        <p:spPr/>
        <p:txBody>
          <a:bodyPr>
            <a:normAutofit/>
          </a:bodyPr>
          <a:lstStyle/>
          <a:p>
            <a:r>
              <a:rPr lang="en-US" sz="3600" dirty="0"/>
              <a:t>Hosted private cloud vendors offer cloud servers in their own data centers and are also responsible for security management</a:t>
            </a:r>
          </a:p>
          <a:p>
            <a:r>
              <a:rPr lang="en-US" sz="3600" dirty="0"/>
              <a:t>Users get access to</a:t>
            </a:r>
          </a:p>
          <a:p>
            <a:pPr lvl="1"/>
            <a:r>
              <a:rPr lang="en-US" sz="3200" dirty="0"/>
              <a:t>additional resources</a:t>
            </a:r>
          </a:p>
          <a:p>
            <a:pPr lvl="1"/>
            <a:r>
              <a:rPr lang="en-US" sz="3200" dirty="0"/>
              <a:t>a support team</a:t>
            </a:r>
          </a:p>
          <a:p>
            <a:pPr lvl="1"/>
            <a:r>
              <a:rPr lang="en-US" sz="3200" dirty="0"/>
              <a:t>high-demand scalability options</a:t>
            </a:r>
          </a:p>
          <a:p>
            <a:pPr lvl="1"/>
            <a:r>
              <a:rPr lang="en-US" sz="3200" dirty="0"/>
              <a:t>a user-friendly dashboard to assist in server management</a:t>
            </a:r>
            <a:endParaRPr lang="x-none" sz="3200" dirty="0"/>
          </a:p>
        </p:txBody>
      </p:sp>
    </p:spTree>
    <p:extLst>
      <p:ext uri="{BB962C8B-B14F-4D97-AF65-F5344CB8AC3E}">
        <p14:creationId xmlns:p14="http://schemas.microsoft.com/office/powerpoint/2010/main" val="1417197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166B3-AA47-D52C-4E2F-CB7BE5BF0C14}"/>
              </a:ext>
            </a:extLst>
          </p:cNvPr>
          <p:cNvSpPr>
            <a:spLocks noGrp="1"/>
          </p:cNvSpPr>
          <p:nvPr>
            <p:ph type="title"/>
          </p:nvPr>
        </p:nvSpPr>
        <p:spPr/>
        <p:txBody>
          <a:bodyPr/>
          <a:lstStyle/>
          <a:p>
            <a:r>
              <a:rPr lang="en-AU" dirty="0"/>
              <a:t>Internal vs Managed vs Hosted</a:t>
            </a:r>
            <a:endParaRPr lang="x-none" dirty="0"/>
          </a:p>
        </p:txBody>
      </p:sp>
      <p:sp>
        <p:nvSpPr>
          <p:cNvPr id="3" name="内容占位符 2">
            <a:extLst>
              <a:ext uri="{FF2B5EF4-FFF2-40B4-BE49-F238E27FC236}">
                <a16:creationId xmlns:a16="http://schemas.microsoft.com/office/drawing/2014/main" id="{9846BAFF-878B-41C7-8D38-D11A4011F682}"/>
              </a:ext>
            </a:extLst>
          </p:cNvPr>
          <p:cNvSpPr>
            <a:spLocks noGrp="1"/>
          </p:cNvSpPr>
          <p:nvPr>
            <p:ph idx="1"/>
          </p:nvPr>
        </p:nvSpPr>
        <p:spPr/>
        <p:txBody>
          <a:bodyPr/>
          <a:lstStyle/>
          <a:p>
            <a:endParaRPr lang="x-none"/>
          </a:p>
        </p:txBody>
      </p:sp>
      <p:pic>
        <p:nvPicPr>
          <p:cNvPr id="4" name="图片 3">
            <a:extLst>
              <a:ext uri="{FF2B5EF4-FFF2-40B4-BE49-F238E27FC236}">
                <a16:creationId xmlns:a16="http://schemas.microsoft.com/office/drawing/2014/main" id="{B9F30B41-90DC-6E86-1AFD-DA678FD84F35}"/>
              </a:ext>
            </a:extLst>
          </p:cNvPr>
          <p:cNvPicPr>
            <a:picLocks noChangeAspect="1"/>
          </p:cNvPicPr>
          <p:nvPr/>
        </p:nvPicPr>
        <p:blipFill>
          <a:blip r:embed="rId2"/>
          <a:stretch>
            <a:fillRect/>
          </a:stretch>
        </p:blipFill>
        <p:spPr>
          <a:xfrm>
            <a:off x="131817" y="1808967"/>
            <a:ext cx="11851076" cy="4341668"/>
          </a:xfrm>
          <a:prstGeom prst="rect">
            <a:avLst/>
          </a:prstGeom>
        </p:spPr>
      </p:pic>
    </p:spTree>
    <p:extLst>
      <p:ext uri="{BB962C8B-B14F-4D97-AF65-F5344CB8AC3E}">
        <p14:creationId xmlns:p14="http://schemas.microsoft.com/office/powerpoint/2010/main" val="42195963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are the resources hosted in private clouds?</a:t>
            </a:r>
            <a:endParaRPr lang="x-none" dirty="0"/>
          </a:p>
        </p:txBody>
      </p:sp>
    </p:spTree>
    <p:extLst>
      <p:ext uri="{BB962C8B-B14F-4D97-AF65-F5344CB8AC3E}">
        <p14:creationId xmlns:p14="http://schemas.microsoft.com/office/powerpoint/2010/main" val="2647990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 private cloud</a:t>
            </a:r>
          </a:p>
        </p:txBody>
      </p:sp>
      <p:sp>
        <p:nvSpPr>
          <p:cNvPr id="3" name="Content Placeholder 2"/>
          <p:cNvSpPr>
            <a:spLocks noGrp="1"/>
          </p:cNvSpPr>
          <p:nvPr>
            <p:ph idx="1"/>
          </p:nvPr>
        </p:nvSpPr>
        <p:spPr/>
        <p:txBody>
          <a:bodyPr>
            <a:noAutofit/>
          </a:bodyPr>
          <a:lstStyle/>
          <a:p>
            <a:pPr marL="228600" lvl="1">
              <a:spcBef>
                <a:spcPts val="1000"/>
              </a:spcBef>
            </a:pPr>
            <a:r>
              <a:rPr lang="en-US" sz="4400" dirty="0"/>
              <a:t>A secure private cloud that is hosted remotely by a public cloud provider</a:t>
            </a:r>
            <a:endParaRPr lang="en-GB" sz="4400" dirty="0"/>
          </a:p>
          <a:p>
            <a:r>
              <a:rPr lang="en-US" sz="4400" dirty="0"/>
              <a:t>The single-tenant environment is enabled solely using virtualization software </a:t>
            </a:r>
            <a:endParaRPr lang="en-GB" sz="4400" dirty="0"/>
          </a:p>
          <a:p>
            <a:endParaRPr lang="en-GB" sz="4000" dirty="0">
              <a:highlight>
                <a:srgbClr val="FFFF00"/>
              </a:highlight>
            </a:endParaRPr>
          </a:p>
        </p:txBody>
      </p:sp>
    </p:spTree>
    <p:extLst>
      <p:ext uri="{BB962C8B-B14F-4D97-AF65-F5344CB8AC3E}">
        <p14:creationId xmlns:p14="http://schemas.microsoft.com/office/powerpoint/2010/main" val="17936877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2291" y="1343025"/>
            <a:ext cx="4085558" cy="3957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Virtual private cloud</a:t>
            </a:r>
          </a:p>
        </p:txBody>
      </p:sp>
      <p:sp>
        <p:nvSpPr>
          <p:cNvPr id="3" name="Content Placeholder 2"/>
          <p:cNvSpPr>
            <a:spLocks noGrp="1"/>
          </p:cNvSpPr>
          <p:nvPr>
            <p:ph idx="1"/>
          </p:nvPr>
        </p:nvSpPr>
        <p:spPr>
          <a:xfrm>
            <a:off x="838200" y="1825625"/>
            <a:ext cx="7581900" cy="4351338"/>
          </a:xfrm>
        </p:spPr>
        <p:txBody>
          <a:bodyPr>
            <a:normAutofit lnSpcReduction="10000"/>
          </a:bodyPr>
          <a:lstStyle/>
          <a:p>
            <a:r>
              <a:rPr lang="en-GB" sz="3600" dirty="0"/>
              <a:t>A walled-off environment within a public cloud that allows an organization to run their workloads in isolation from every other user of the public cloud</a:t>
            </a:r>
          </a:p>
          <a:p>
            <a:r>
              <a:rPr lang="en-GB" sz="3600" dirty="0"/>
              <a:t>Even though the server is shared by other organizations, the virtual logic ensures that a user's computing resources are private</a:t>
            </a:r>
          </a:p>
        </p:txBody>
      </p:sp>
    </p:spTree>
    <p:extLst>
      <p:ext uri="{BB962C8B-B14F-4D97-AF65-F5344CB8AC3E}">
        <p14:creationId xmlns:p14="http://schemas.microsoft.com/office/powerpoint/2010/main" val="3896785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 private cloud benefits</a:t>
            </a:r>
          </a:p>
        </p:txBody>
      </p:sp>
      <p:sp>
        <p:nvSpPr>
          <p:cNvPr id="3" name="Content Placeholder 2"/>
          <p:cNvSpPr>
            <a:spLocks noGrp="1"/>
          </p:cNvSpPr>
          <p:nvPr>
            <p:ph idx="1"/>
          </p:nvPr>
        </p:nvSpPr>
        <p:spPr/>
        <p:txBody>
          <a:bodyPr>
            <a:noAutofit/>
          </a:bodyPr>
          <a:lstStyle/>
          <a:p>
            <a:r>
              <a:rPr lang="en-GB" sz="3200" dirty="0"/>
              <a:t>VPC customers can benefit from the public cloud’s </a:t>
            </a:r>
          </a:p>
          <a:p>
            <a:pPr lvl="1"/>
            <a:r>
              <a:rPr lang="en-GB" sz="2800" dirty="0"/>
              <a:t>Resource availability</a:t>
            </a:r>
          </a:p>
          <a:p>
            <a:pPr lvl="1"/>
            <a:r>
              <a:rPr lang="en-GB" sz="2800" dirty="0"/>
              <a:t>Scalability</a:t>
            </a:r>
          </a:p>
          <a:p>
            <a:pPr lvl="1"/>
            <a:r>
              <a:rPr lang="en-GB" sz="2800" dirty="0"/>
              <a:t>Flexibility</a:t>
            </a:r>
          </a:p>
          <a:p>
            <a:pPr lvl="1"/>
            <a:r>
              <a:rPr lang="en-GB" sz="2800" dirty="0"/>
              <a:t>Cost-effectiveness</a:t>
            </a:r>
          </a:p>
          <a:p>
            <a:r>
              <a:rPr lang="en-GB" sz="3200" dirty="0"/>
              <a:t>Retaining much of the security and control of private cloud</a:t>
            </a:r>
          </a:p>
          <a:p>
            <a:pPr lvl="1"/>
            <a:r>
              <a:rPr lang="en-GB" sz="2800" dirty="0"/>
              <a:t>The ability to define and control a logically isolated space in the public cloud</a:t>
            </a:r>
          </a:p>
          <a:p>
            <a:pPr lvl="1"/>
            <a:r>
              <a:rPr lang="en-GB" sz="2800" dirty="0"/>
              <a:t>Offers the private cloud’s enhanced security within a multi-tenant environment</a:t>
            </a:r>
          </a:p>
          <a:p>
            <a:endParaRPr lang="en-GB" sz="3200" dirty="0"/>
          </a:p>
          <a:p>
            <a:endParaRPr lang="en-GB" sz="3200" dirty="0"/>
          </a:p>
        </p:txBody>
      </p:sp>
    </p:spTree>
    <p:extLst>
      <p:ext uri="{BB962C8B-B14F-4D97-AF65-F5344CB8AC3E}">
        <p14:creationId xmlns:p14="http://schemas.microsoft.com/office/powerpoint/2010/main" val="36893371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839FF-AC04-3F97-338E-85CBFF6B01E5}"/>
              </a:ext>
            </a:extLst>
          </p:cNvPr>
          <p:cNvSpPr>
            <a:spLocks noGrp="1"/>
          </p:cNvSpPr>
          <p:nvPr>
            <p:ph type="title"/>
          </p:nvPr>
        </p:nvSpPr>
        <p:spPr/>
        <p:txBody>
          <a:bodyPr/>
          <a:lstStyle/>
          <a:p>
            <a:r>
              <a:rPr lang="en-AU" dirty="0"/>
              <a:t>How to create a virtual private cloud - example</a:t>
            </a:r>
            <a:endParaRPr lang="x-none" dirty="0"/>
          </a:p>
        </p:txBody>
      </p:sp>
      <p:sp>
        <p:nvSpPr>
          <p:cNvPr id="3" name="内容占位符 2">
            <a:extLst>
              <a:ext uri="{FF2B5EF4-FFF2-40B4-BE49-F238E27FC236}">
                <a16:creationId xmlns:a16="http://schemas.microsoft.com/office/drawing/2014/main" id="{5ECF6307-BC64-4CCB-A239-840CB85F82BA}"/>
              </a:ext>
            </a:extLst>
          </p:cNvPr>
          <p:cNvSpPr>
            <a:spLocks noGrp="1"/>
          </p:cNvSpPr>
          <p:nvPr>
            <p:ph idx="1"/>
          </p:nvPr>
        </p:nvSpPr>
        <p:spPr/>
        <p:txBody>
          <a:bodyPr>
            <a:normAutofit/>
          </a:bodyPr>
          <a:lstStyle/>
          <a:p>
            <a:r>
              <a:rPr lang="en-AU" sz="4400" dirty="0"/>
              <a:t>VMware </a:t>
            </a:r>
            <a:r>
              <a:rPr lang="en-AU" sz="4400" dirty="0" err="1"/>
              <a:t>vCloud</a:t>
            </a:r>
            <a:r>
              <a:rPr lang="en-AU" sz="4400" dirty="0"/>
              <a:t>® Air™ Virtual Private Cloud OnDemand</a:t>
            </a:r>
          </a:p>
          <a:p>
            <a:pPr lvl="1"/>
            <a:r>
              <a:rPr lang="en-AU" sz="4000" dirty="0"/>
              <a:t>Create an Account</a:t>
            </a:r>
          </a:p>
          <a:p>
            <a:pPr lvl="1"/>
            <a:r>
              <a:rPr lang="en-AU" sz="4000" dirty="0"/>
              <a:t>Create a Virtual Machine</a:t>
            </a:r>
          </a:p>
          <a:p>
            <a:pPr lvl="1"/>
            <a:r>
              <a:rPr lang="en-US" sz="4000" dirty="0"/>
              <a:t>View and Monitor Resource Usage</a:t>
            </a:r>
            <a:endParaRPr lang="x-none" sz="4000" dirty="0"/>
          </a:p>
        </p:txBody>
      </p:sp>
    </p:spTree>
    <p:extLst>
      <p:ext uri="{BB962C8B-B14F-4D97-AF65-F5344CB8AC3E}">
        <p14:creationId xmlns:p14="http://schemas.microsoft.com/office/powerpoint/2010/main" val="4527213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94A05-120A-6F6E-6219-B683F825AFD6}"/>
              </a:ext>
            </a:extLst>
          </p:cNvPr>
          <p:cNvSpPr>
            <a:spLocks noGrp="1"/>
          </p:cNvSpPr>
          <p:nvPr>
            <p:ph type="title"/>
          </p:nvPr>
        </p:nvSpPr>
        <p:spPr/>
        <p:txBody>
          <a:bodyPr/>
          <a:lstStyle/>
          <a:p>
            <a:r>
              <a:rPr lang="en-AU" dirty="0"/>
              <a:t>Create an account</a:t>
            </a:r>
            <a:endParaRPr lang="x-none" dirty="0"/>
          </a:p>
        </p:txBody>
      </p:sp>
      <p:sp>
        <p:nvSpPr>
          <p:cNvPr id="10" name="内容占位符 9">
            <a:extLst>
              <a:ext uri="{FF2B5EF4-FFF2-40B4-BE49-F238E27FC236}">
                <a16:creationId xmlns:a16="http://schemas.microsoft.com/office/drawing/2014/main" id="{B20DF4A1-8AA2-55D0-A3D0-2B017ADC5AC6}"/>
              </a:ext>
            </a:extLst>
          </p:cNvPr>
          <p:cNvSpPr>
            <a:spLocks noGrp="1"/>
          </p:cNvSpPr>
          <p:nvPr>
            <p:ph sz="half" idx="1"/>
          </p:nvPr>
        </p:nvSpPr>
        <p:spPr/>
        <p:txBody>
          <a:bodyPr>
            <a:normAutofit/>
          </a:bodyPr>
          <a:lstStyle/>
          <a:p>
            <a:r>
              <a:rPr lang="en-US" sz="3600" dirty="0"/>
              <a:t>a browser </a:t>
            </a:r>
          </a:p>
          <a:p>
            <a:r>
              <a:rPr lang="en-US" sz="3600" dirty="0"/>
              <a:t>a credit card</a:t>
            </a:r>
            <a:endParaRPr lang="x-none" sz="3600" dirty="0"/>
          </a:p>
        </p:txBody>
      </p:sp>
      <p:sp>
        <p:nvSpPr>
          <p:cNvPr id="11" name="内容占位符 10">
            <a:extLst>
              <a:ext uri="{FF2B5EF4-FFF2-40B4-BE49-F238E27FC236}">
                <a16:creationId xmlns:a16="http://schemas.microsoft.com/office/drawing/2014/main" id="{7A16740A-ECAD-90C8-E038-AF8B1C815C1B}"/>
              </a:ext>
            </a:extLst>
          </p:cNvPr>
          <p:cNvSpPr>
            <a:spLocks noGrp="1"/>
          </p:cNvSpPr>
          <p:nvPr>
            <p:ph sz="half" idx="2"/>
          </p:nvPr>
        </p:nvSpPr>
        <p:spPr/>
        <p:txBody>
          <a:bodyPr/>
          <a:lstStyle/>
          <a:p>
            <a:endParaRPr lang="x-none"/>
          </a:p>
        </p:txBody>
      </p:sp>
      <p:pic>
        <p:nvPicPr>
          <p:cNvPr id="7" name="图片 6">
            <a:extLst>
              <a:ext uri="{FF2B5EF4-FFF2-40B4-BE49-F238E27FC236}">
                <a16:creationId xmlns:a16="http://schemas.microsoft.com/office/drawing/2014/main" id="{BA741F10-3706-16C9-A128-7A0AAEEA0A4C}"/>
              </a:ext>
            </a:extLst>
          </p:cNvPr>
          <p:cNvPicPr>
            <a:picLocks noChangeAspect="1"/>
          </p:cNvPicPr>
          <p:nvPr/>
        </p:nvPicPr>
        <p:blipFill>
          <a:blip r:embed="rId2"/>
          <a:stretch>
            <a:fillRect/>
          </a:stretch>
        </p:blipFill>
        <p:spPr>
          <a:xfrm>
            <a:off x="5438955" y="1690687"/>
            <a:ext cx="6526433" cy="4486275"/>
          </a:xfrm>
          <a:prstGeom prst="rect">
            <a:avLst/>
          </a:prstGeom>
        </p:spPr>
      </p:pic>
    </p:spTree>
    <p:extLst>
      <p:ext uri="{BB962C8B-B14F-4D97-AF65-F5344CB8AC3E}">
        <p14:creationId xmlns:p14="http://schemas.microsoft.com/office/powerpoint/2010/main" val="10446463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44F8EB1-95E8-4F75-167B-1F9CB26D0F4F}"/>
              </a:ext>
            </a:extLst>
          </p:cNvPr>
          <p:cNvSpPr>
            <a:spLocks noGrp="1"/>
          </p:cNvSpPr>
          <p:nvPr>
            <p:ph type="title"/>
          </p:nvPr>
        </p:nvSpPr>
        <p:spPr/>
        <p:txBody>
          <a:bodyPr/>
          <a:lstStyle/>
          <a:p>
            <a:r>
              <a:rPr lang="en-AU" dirty="0"/>
              <a:t> Create a Virtual Machine</a:t>
            </a:r>
            <a:endParaRPr lang="x-none" dirty="0"/>
          </a:p>
        </p:txBody>
      </p:sp>
      <p:sp>
        <p:nvSpPr>
          <p:cNvPr id="6" name="内容占位符 5">
            <a:extLst>
              <a:ext uri="{FF2B5EF4-FFF2-40B4-BE49-F238E27FC236}">
                <a16:creationId xmlns:a16="http://schemas.microsoft.com/office/drawing/2014/main" id="{6F6F2AAB-F152-53B7-161E-2857B9E9EA80}"/>
              </a:ext>
            </a:extLst>
          </p:cNvPr>
          <p:cNvSpPr>
            <a:spLocks noGrp="1"/>
          </p:cNvSpPr>
          <p:nvPr>
            <p:ph idx="1"/>
          </p:nvPr>
        </p:nvSpPr>
        <p:spPr/>
        <p:txBody>
          <a:bodyPr>
            <a:normAutofit/>
          </a:bodyPr>
          <a:lstStyle/>
          <a:p>
            <a:r>
              <a:rPr lang="en-US" dirty="0"/>
              <a:t>When you log in to Virtual Private Cloud OnDemand the first time, a virtual data center named “VDC1” is automatically created with a routed network and gateway</a:t>
            </a:r>
          </a:p>
          <a:p>
            <a:r>
              <a:rPr lang="en-US" dirty="0"/>
              <a:t>A virtual data center is an environment in which virtual machines are stored, deployed, and operated</a:t>
            </a:r>
          </a:p>
          <a:p>
            <a:r>
              <a:rPr lang="en-US" dirty="0"/>
              <a:t>You can create one or more virtual data centers to expand your capacity limits exponentially and to organize resources into more-manageable chunks. </a:t>
            </a:r>
          </a:p>
          <a:p>
            <a:r>
              <a:rPr lang="en-US" dirty="0"/>
              <a:t>You can change the name of a virtual data center or delete it (and its associated virtual machines).</a:t>
            </a:r>
            <a:endParaRPr lang="x-none" dirty="0"/>
          </a:p>
        </p:txBody>
      </p:sp>
    </p:spTree>
    <p:extLst>
      <p:ext uri="{BB962C8B-B14F-4D97-AF65-F5344CB8AC3E}">
        <p14:creationId xmlns:p14="http://schemas.microsoft.com/office/powerpoint/2010/main" val="3922244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44F8EB1-95E8-4F75-167B-1F9CB26D0F4F}"/>
              </a:ext>
            </a:extLst>
          </p:cNvPr>
          <p:cNvSpPr>
            <a:spLocks noGrp="1"/>
          </p:cNvSpPr>
          <p:nvPr>
            <p:ph type="title"/>
          </p:nvPr>
        </p:nvSpPr>
        <p:spPr/>
        <p:txBody>
          <a:bodyPr/>
          <a:lstStyle/>
          <a:p>
            <a:r>
              <a:rPr lang="en-AU" dirty="0"/>
              <a:t> Create a Virtual Machine</a:t>
            </a:r>
            <a:endParaRPr lang="x-none" dirty="0"/>
          </a:p>
        </p:txBody>
      </p:sp>
      <p:sp>
        <p:nvSpPr>
          <p:cNvPr id="6" name="内容占位符 5">
            <a:extLst>
              <a:ext uri="{FF2B5EF4-FFF2-40B4-BE49-F238E27FC236}">
                <a16:creationId xmlns:a16="http://schemas.microsoft.com/office/drawing/2014/main" id="{6F6F2AAB-F152-53B7-161E-2857B9E9EA80}"/>
              </a:ext>
            </a:extLst>
          </p:cNvPr>
          <p:cNvSpPr>
            <a:spLocks noGrp="1"/>
          </p:cNvSpPr>
          <p:nvPr>
            <p:ph idx="1"/>
          </p:nvPr>
        </p:nvSpPr>
        <p:spPr/>
        <p:txBody>
          <a:bodyPr>
            <a:normAutofit/>
          </a:bodyPr>
          <a:lstStyle/>
          <a:p>
            <a:r>
              <a:rPr lang="en-US" sz="4400" dirty="0"/>
              <a:t>To create your first virtual machine, simply click Create Your First Virtual Machine, and a wizard walks you through an easy two-step process: </a:t>
            </a:r>
          </a:p>
          <a:p>
            <a:pPr lvl="1"/>
            <a:r>
              <a:rPr lang="en-US" sz="4000" dirty="0"/>
              <a:t>Select a virtual machine</a:t>
            </a:r>
          </a:p>
          <a:p>
            <a:pPr lvl="1"/>
            <a:r>
              <a:rPr lang="en-US" sz="4000" dirty="0"/>
              <a:t>Select your desired resources</a:t>
            </a:r>
            <a:endParaRPr lang="x-none" sz="4000" dirty="0"/>
          </a:p>
        </p:txBody>
      </p:sp>
    </p:spTree>
    <p:extLst>
      <p:ext uri="{BB962C8B-B14F-4D97-AF65-F5344CB8AC3E}">
        <p14:creationId xmlns:p14="http://schemas.microsoft.com/office/powerpoint/2010/main" val="1644948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100D2-1A1C-27DD-A7F9-4635A12E0FC5}"/>
              </a:ext>
            </a:extLst>
          </p:cNvPr>
          <p:cNvSpPr>
            <a:spLocks noGrp="1"/>
          </p:cNvSpPr>
          <p:nvPr>
            <p:ph type="title"/>
          </p:nvPr>
        </p:nvSpPr>
        <p:spPr/>
        <p:txBody>
          <a:bodyPr/>
          <a:lstStyle/>
          <a:p>
            <a:r>
              <a:rPr lang="en-AU" dirty="0"/>
              <a:t>CCRA developed by ISO </a:t>
            </a:r>
            <a:endParaRPr lang="x-none" dirty="0"/>
          </a:p>
        </p:txBody>
      </p:sp>
      <p:sp>
        <p:nvSpPr>
          <p:cNvPr id="3" name="内容占位符 2">
            <a:extLst>
              <a:ext uri="{FF2B5EF4-FFF2-40B4-BE49-F238E27FC236}">
                <a16:creationId xmlns:a16="http://schemas.microsoft.com/office/drawing/2014/main" id="{1306D405-E59B-78CA-C61E-AE0D6EDCB124}"/>
              </a:ext>
            </a:extLst>
          </p:cNvPr>
          <p:cNvSpPr>
            <a:spLocks noGrp="1"/>
          </p:cNvSpPr>
          <p:nvPr>
            <p:ph idx="1"/>
          </p:nvPr>
        </p:nvSpPr>
        <p:spPr/>
        <p:txBody>
          <a:bodyPr>
            <a:normAutofit/>
          </a:bodyPr>
          <a:lstStyle/>
          <a:p>
            <a:r>
              <a:rPr lang="en-US" sz="3600" dirty="0">
                <a:highlight>
                  <a:srgbClr val="FFFF00"/>
                </a:highlight>
              </a:rPr>
              <a:t>ISO/IEC 17789:2014, Cloud computing – Reference architecture </a:t>
            </a:r>
          </a:p>
          <a:p>
            <a:pPr lvl="1"/>
            <a:r>
              <a:rPr lang="en-US" sz="3200" dirty="0"/>
              <a:t>diagrams and descriptions of how various aspects of cloud computing relate to one another and includes cloud computing roles, activities and functional components and their relationships.</a:t>
            </a:r>
          </a:p>
          <a:p>
            <a:r>
              <a:rPr lang="en-US" sz="3600" dirty="0"/>
              <a:t>This standard was last reviewed and confirmed in 2021.</a:t>
            </a:r>
          </a:p>
        </p:txBody>
      </p:sp>
    </p:spTree>
    <p:extLst>
      <p:ext uri="{BB962C8B-B14F-4D97-AF65-F5344CB8AC3E}">
        <p14:creationId xmlns:p14="http://schemas.microsoft.com/office/powerpoint/2010/main" val="559825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44F8EB1-95E8-4F75-167B-1F9CB26D0F4F}"/>
              </a:ext>
            </a:extLst>
          </p:cNvPr>
          <p:cNvSpPr>
            <a:spLocks noGrp="1"/>
          </p:cNvSpPr>
          <p:nvPr>
            <p:ph type="title"/>
          </p:nvPr>
        </p:nvSpPr>
        <p:spPr/>
        <p:txBody>
          <a:bodyPr/>
          <a:lstStyle/>
          <a:p>
            <a:r>
              <a:rPr lang="en-AU" dirty="0"/>
              <a:t> Select a Virtual Machine</a:t>
            </a:r>
            <a:endParaRPr lang="x-none" dirty="0"/>
          </a:p>
        </p:txBody>
      </p:sp>
      <p:sp>
        <p:nvSpPr>
          <p:cNvPr id="6" name="内容占位符 5">
            <a:extLst>
              <a:ext uri="{FF2B5EF4-FFF2-40B4-BE49-F238E27FC236}">
                <a16:creationId xmlns:a16="http://schemas.microsoft.com/office/drawing/2014/main" id="{6F6F2AAB-F152-53B7-161E-2857B9E9EA80}"/>
              </a:ext>
            </a:extLst>
          </p:cNvPr>
          <p:cNvSpPr>
            <a:spLocks noGrp="1"/>
          </p:cNvSpPr>
          <p:nvPr>
            <p:ph idx="1"/>
          </p:nvPr>
        </p:nvSpPr>
        <p:spPr/>
        <p:txBody>
          <a:bodyPr>
            <a:normAutofit/>
          </a:bodyPr>
          <a:lstStyle/>
          <a:p>
            <a:r>
              <a:rPr lang="en-US" sz="3600" dirty="0"/>
              <a:t>Select a predefined template </a:t>
            </a:r>
          </a:p>
          <a:p>
            <a:r>
              <a:rPr lang="en-US" sz="3600" dirty="0"/>
              <a:t>Create an original virtual machine</a:t>
            </a:r>
          </a:p>
        </p:txBody>
      </p:sp>
    </p:spTree>
    <p:extLst>
      <p:ext uri="{BB962C8B-B14F-4D97-AF65-F5344CB8AC3E}">
        <p14:creationId xmlns:p14="http://schemas.microsoft.com/office/powerpoint/2010/main" val="2586862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44F8EB1-95E8-4F75-167B-1F9CB26D0F4F}"/>
              </a:ext>
            </a:extLst>
          </p:cNvPr>
          <p:cNvSpPr>
            <a:spLocks noGrp="1"/>
          </p:cNvSpPr>
          <p:nvPr>
            <p:ph type="title"/>
          </p:nvPr>
        </p:nvSpPr>
        <p:spPr/>
        <p:txBody>
          <a:bodyPr/>
          <a:lstStyle/>
          <a:p>
            <a:r>
              <a:rPr lang="en-AU" dirty="0"/>
              <a:t> Predefined template</a:t>
            </a:r>
            <a:endParaRPr lang="x-none" dirty="0"/>
          </a:p>
        </p:txBody>
      </p:sp>
      <p:sp>
        <p:nvSpPr>
          <p:cNvPr id="6" name="内容占位符 5">
            <a:extLst>
              <a:ext uri="{FF2B5EF4-FFF2-40B4-BE49-F238E27FC236}">
                <a16:creationId xmlns:a16="http://schemas.microsoft.com/office/drawing/2014/main" id="{6F6F2AAB-F152-53B7-161E-2857B9E9EA80}"/>
              </a:ext>
            </a:extLst>
          </p:cNvPr>
          <p:cNvSpPr>
            <a:spLocks noGrp="1"/>
          </p:cNvSpPr>
          <p:nvPr>
            <p:ph idx="1"/>
          </p:nvPr>
        </p:nvSpPr>
        <p:spPr/>
        <p:txBody>
          <a:bodyPr>
            <a:normAutofit/>
          </a:bodyPr>
          <a:lstStyle/>
          <a:p>
            <a:r>
              <a:rPr lang="en-US" sz="3600" dirty="0"/>
              <a:t>Select a predefined template</a:t>
            </a:r>
          </a:p>
          <a:p>
            <a:pPr lvl="1"/>
            <a:r>
              <a:rPr lang="en-US" sz="3200" dirty="0"/>
              <a:t>from the VMware Public Catalog - an operating system and application catalog of commonly used, preconfigured workloads</a:t>
            </a:r>
          </a:p>
          <a:p>
            <a:pPr lvl="1"/>
            <a:r>
              <a:rPr lang="en-US" sz="3200" dirty="0"/>
              <a:t>from a list of your catalogs that have been uploaded under My Catalog</a:t>
            </a:r>
          </a:p>
        </p:txBody>
      </p:sp>
    </p:spTree>
    <p:extLst>
      <p:ext uri="{BB962C8B-B14F-4D97-AF65-F5344CB8AC3E}">
        <p14:creationId xmlns:p14="http://schemas.microsoft.com/office/powerpoint/2010/main" val="3958581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44F8EB1-95E8-4F75-167B-1F9CB26D0F4F}"/>
              </a:ext>
            </a:extLst>
          </p:cNvPr>
          <p:cNvSpPr>
            <a:spLocks noGrp="1"/>
          </p:cNvSpPr>
          <p:nvPr>
            <p:ph type="title"/>
          </p:nvPr>
        </p:nvSpPr>
        <p:spPr/>
        <p:txBody>
          <a:bodyPr/>
          <a:lstStyle/>
          <a:p>
            <a:r>
              <a:rPr lang="en-AU" dirty="0"/>
              <a:t> Select desired resources</a:t>
            </a:r>
            <a:endParaRPr lang="x-none" dirty="0"/>
          </a:p>
        </p:txBody>
      </p:sp>
      <p:sp>
        <p:nvSpPr>
          <p:cNvPr id="6" name="内容占位符 5">
            <a:extLst>
              <a:ext uri="{FF2B5EF4-FFF2-40B4-BE49-F238E27FC236}">
                <a16:creationId xmlns:a16="http://schemas.microsoft.com/office/drawing/2014/main" id="{6F6F2AAB-F152-53B7-161E-2857B9E9EA80}"/>
              </a:ext>
            </a:extLst>
          </p:cNvPr>
          <p:cNvSpPr>
            <a:spLocks noGrp="1"/>
          </p:cNvSpPr>
          <p:nvPr>
            <p:ph idx="1"/>
          </p:nvPr>
        </p:nvSpPr>
        <p:spPr>
          <a:xfrm>
            <a:off x="838200" y="1825625"/>
            <a:ext cx="5029310" cy="4351338"/>
          </a:xfrm>
        </p:spPr>
        <p:txBody>
          <a:bodyPr>
            <a:normAutofit/>
          </a:bodyPr>
          <a:lstStyle/>
          <a:p>
            <a:r>
              <a:rPr lang="en-US" dirty="0"/>
              <a:t>Use the wizard’s slide scale to select your desired CPU, memory, storage, and network connection</a:t>
            </a:r>
          </a:p>
          <a:p>
            <a:pPr lvl="1"/>
            <a:r>
              <a:rPr lang="en-US" dirty="0"/>
              <a:t>You can adjust the CPU, memory, and storage resources of any virtual machine on the fly</a:t>
            </a:r>
          </a:p>
          <a:p>
            <a:pPr lvl="1"/>
            <a:r>
              <a:rPr lang="en-US" dirty="0"/>
              <a:t>Simply select the virtual machine you want to change and select Edit Resources from the Actions menu.</a:t>
            </a:r>
            <a:endParaRPr lang="x-none" dirty="0"/>
          </a:p>
        </p:txBody>
      </p:sp>
      <p:pic>
        <p:nvPicPr>
          <p:cNvPr id="3" name="图片 2">
            <a:extLst>
              <a:ext uri="{FF2B5EF4-FFF2-40B4-BE49-F238E27FC236}">
                <a16:creationId xmlns:a16="http://schemas.microsoft.com/office/drawing/2014/main" id="{227224DE-8422-36CB-75A7-2A15F6758AB5}"/>
              </a:ext>
            </a:extLst>
          </p:cNvPr>
          <p:cNvPicPr>
            <a:picLocks noChangeAspect="1"/>
          </p:cNvPicPr>
          <p:nvPr/>
        </p:nvPicPr>
        <p:blipFill>
          <a:blip r:embed="rId2"/>
          <a:stretch>
            <a:fillRect/>
          </a:stretch>
        </p:blipFill>
        <p:spPr>
          <a:xfrm>
            <a:off x="5867510" y="1910556"/>
            <a:ext cx="6219825" cy="4181475"/>
          </a:xfrm>
          <a:prstGeom prst="rect">
            <a:avLst/>
          </a:prstGeom>
        </p:spPr>
      </p:pic>
    </p:spTree>
    <p:extLst>
      <p:ext uri="{BB962C8B-B14F-4D97-AF65-F5344CB8AC3E}">
        <p14:creationId xmlns:p14="http://schemas.microsoft.com/office/powerpoint/2010/main" val="3298261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8D0E9-D0E2-9DD0-84AE-C9CFC4040B22}"/>
              </a:ext>
            </a:extLst>
          </p:cNvPr>
          <p:cNvSpPr>
            <a:spLocks noGrp="1"/>
          </p:cNvSpPr>
          <p:nvPr>
            <p:ph type="title"/>
          </p:nvPr>
        </p:nvSpPr>
        <p:spPr/>
        <p:txBody>
          <a:bodyPr/>
          <a:lstStyle/>
          <a:p>
            <a:r>
              <a:rPr lang="en-US" dirty="0"/>
              <a:t>Create an original virtual machine</a:t>
            </a:r>
            <a:endParaRPr lang="x-none" dirty="0"/>
          </a:p>
        </p:txBody>
      </p:sp>
      <p:sp>
        <p:nvSpPr>
          <p:cNvPr id="3" name="内容占位符 2">
            <a:extLst>
              <a:ext uri="{FF2B5EF4-FFF2-40B4-BE49-F238E27FC236}">
                <a16:creationId xmlns:a16="http://schemas.microsoft.com/office/drawing/2014/main" id="{AD8986B8-B578-C39C-6220-8D21F7EFD680}"/>
              </a:ext>
            </a:extLst>
          </p:cNvPr>
          <p:cNvSpPr>
            <a:spLocks noGrp="1"/>
          </p:cNvSpPr>
          <p:nvPr>
            <p:ph idx="1"/>
          </p:nvPr>
        </p:nvSpPr>
        <p:spPr/>
        <p:txBody>
          <a:bodyPr>
            <a:normAutofit/>
          </a:bodyPr>
          <a:lstStyle/>
          <a:p>
            <a:r>
              <a:rPr lang="en-US" sz="4000" dirty="0"/>
              <a:t>If you don’t want to create a virtual machine based on a template, you can create an original virtual machine in VMware </a:t>
            </a:r>
            <a:r>
              <a:rPr lang="en-US" sz="4000" dirty="0" err="1"/>
              <a:t>vCloud</a:t>
            </a:r>
            <a:r>
              <a:rPr lang="en-US" sz="4000" dirty="0"/>
              <a:t> Director®</a:t>
            </a:r>
          </a:p>
          <a:p>
            <a:pPr lvl="1"/>
            <a:r>
              <a:rPr lang="en-US" sz="3600" dirty="0"/>
              <a:t>Select Create My Virtual Machine from Scratch, which routes you to create a vSphere </a:t>
            </a:r>
            <a:r>
              <a:rPr lang="en-US" sz="3600" dirty="0" err="1"/>
              <a:t>vApp</a:t>
            </a:r>
            <a:r>
              <a:rPr lang="en-US" sz="3600" dirty="0"/>
              <a:t>™ and its virtual machines </a:t>
            </a:r>
            <a:endParaRPr lang="x-none" sz="3600" dirty="0"/>
          </a:p>
        </p:txBody>
      </p:sp>
    </p:spTree>
    <p:extLst>
      <p:ext uri="{BB962C8B-B14F-4D97-AF65-F5344CB8AC3E}">
        <p14:creationId xmlns:p14="http://schemas.microsoft.com/office/powerpoint/2010/main" val="2130459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D29F-B940-67B3-5DB2-408052F562B9}"/>
              </a:ext>
            </a:extLst>
          </p:cNvPr>
          <p:cNvSpPr>
            <a:spLocks noGrp="1"/>
          </p:cNvSpPr>
          <p:nvPr>
            <p:ph type="title"/>
          </p:nvPr>
        </p:nvSpPr>
        <p:spPr/>
        <p:txBody>
          <a:bodyPr/>
          <a:lstStyle/>
          <a:p>
            <a:r>
              <a:rPr lang="en-US" dirty="0"/>
              <a:t>View and Monitor Resource Usage</a:t>
            </a:r>
            <a:endParaRPr lang="x-none" dirty="0"/>
          </a:p>
        </p:txBody>
      </p:sp>
      <p:sp>
        <p:nvSpPr>
          <p:cNvPr id="3" name="内容占位符 2">
            <a:extLst>
              <a:ext uri="{FF2B5EF4-FFF2-40B4-BE49-F238E27FC236}">
                <a16:creationId xmlns:a16="http://schemas.microsoft.com/office/drawing/2014/main" id="{03C74F21-3D1A-601D-9C1F-A06543A06646}"/>
              </a:ext>
            </a:extLst>
          </p:cNvPr>
          <p:cNvSpPr>
            <a:spLocks noGrp="1"/>
          </p:cNvSpPr>
          <p:nvPr>
            <p:ph idx="1"/>
          </p:nvPr>
        </p:nvSpPr>
        <p:spPr/>
        <p:txBody>
          <a:bodyPr>
            <a:normAutofit fontScale="92500" lnSpcReduction="20000"/>
          </a:bodyPr>
          <a:lstStyle/>
          <a:p>
            <a:r>
              <a:rPr lang="en-US" dirty="0"/>
              <a:t>You can view resource usage data</a:t>
            </a:r>
          </a:p>
          <a:p>
            <a:pPr lvl="1"/>
            <a:r>
              <a:rPr lang="en-US" dirty="0"/>
              <a:t>for all virtual machines in a virtual data center </a:t>
            </a:r>
          </a:p>
          <a:p>
            <a:pPr lvl="1"/>
            <a:r>
              <a:rPr lang="en-US" dirty="0"/>
              <a:t>for specific  virtual machines</a:t>
            </a:r>
          </a:p>
          <a:p>
            <a:r>
              <a:rPr lang="en-US" dirty="0"/>
              <a:t>Data is aggregated to display </a:t>
            </a:r>
          </a:p>
          <a:p>
            <a:pPr lvl="1"/>
            <a:r>
              <a:rPr lang="en-US" dirty="0"/>
              <a:t>monthly totals  for storage usage</a:t>
            </a:r>
          </a:p>
          <a:p>
            <a:pPr lvl="1"/>
            <a:r>
              <a:rPr lang="en-US" dirty="0"/>
              <a:t>hourly totals for vCPU, </a:t>
            </a:r>
            <a:r>
              <a:rPr lang="en-US" dirty="0" err="1"/>
              <a:t>vRAM</a:t>
            </a:r>
            <a:r>
              <a:rPr lang="en-US" dirty="0"/>
              <a:t>, public IP addresses, and license usage</a:t>
            </a:r>
          </a:p>
          <a:p>
            <a:r>
              <a:rPr lang="en-US" dirty="0"/>
              <a:t>You can view resource usage by </a:t>
            </a:r>
          </a:p>
          <a:p>
            <a:pPr lvl="1"/>
            <a:r>
              <a:rPr lang="en-US" dirty="0"/>
              <a:t>month to date</a:t>
            </a:r>
          </a:p>
          <a:p>
            <a:pPr lvl="1"/>
            <a:r>
              <a:rPr lang="en-US" dirty="0"/>
              <a:t>the past 24 hours</a:t>
            </a:r>
          </a:p>
          <a:p>
            <a:pPr lvl="1"/>
            <a:r>
              <a:rPr lang="en-US" dirty="0"/>
              <a:t>the past hour </a:t>
            </a:r>
          </a:p>
          <a:p>
            <a:r>
              <a:rPr lang="en-US" dirty="0"/>
              <a:t>Enables you to pay for only the resources you use, on a per-minute, metered basis</a:t>
            </a:r>
            <a:endParaRPr lang="x-none" dirty="0"/>
          </a:p>
        </p:txBody>
      </p:sp>
    </p:spTree>
    <p:extLst>
      <p:ext uri="{BB962C8B-B14F-4D97-AF65-F5344CB8AC3E}">
        <p14:creationId xmlns:p14="http://schemas.microsoft.com/office/powerpoint/2010/main" val="27430662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FBAE09F-5E21-BE5B-36BF-356294070814}"/>
              </a:ext>
            </a:extLst>
          </p:cNvPr>
          <p:cNvPicPr>
            <a:picLocks noChangeAspect="1"/>
          </p:cNvPicPr>
          <p:nvPr/>
        </p:nvPicPr>
        <p:blipFill>
          <a:blip r:embed="rId2"/>
          <a:stretch>
            <a:fillRect/>
          </a:stretch>
        </p:blipFill>
        <p:spPr>
          <a:xfrm>
            <a:off x="1065757" y="300292"/>
            <a:ext cx="9619963" cy="6557708"/>
          </a:xfrm>
          <a:prstGeom prst="rect">
            <a:avLst/>
          </a:prstGeom>
        </p:spPr>
      </p:pic>
    </p:spTree>
    <p:extLst>
      <p:ext uri="{BB962C8B-B14F-4D97-AF65-F5344CB8AC3E}">
        <p14:creationId xmlns:p14="http://schemas.microsoft.com/office/powerpoint/2010/main" val="9741484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private clouds</a:t>
            </a:r>
          </a:p>
        </p:txBody>
      </p:sp>
      <p:sp>
        <p:nvSpPr>
          <p:cNvPr id="3" name="Content Placeholder 2"/>
          <p:cNvSpPr>
            <a:spLocks noGrp="1"/>
          </p:cNvSpPr>
          <p:nvPr>
            <p:ph sz="half" idx="1"/>
          </p:nvPr>
        </p:nvSpPr>
        <p:spPr/>
        <p:txBody>
          <a:bodyPr>
            <a:normAutofit/>
          </a:bodyPr>
          <a:lstStyle/>
          <a:p>
            <a:r>
              <a:rPr lang="en-GB" sz="4000" dirty="0"/>
              <a:t>Virtual </a:t>
            </a:r>
          </a:p>
          <a:p>
            <a:r>
              <a:rPr lang="en-GB" sz="4000" dirty="0"/>
              <a:t>Hosted </a:t>
            </a:r>
          </a:p>
          <a:p>
            <a:r>
              <a:rPr lang="en-GB" sz="4000" dirty="0"/>
              <a:t>Managed</a:t>
            </a:r>
          </a:p>
          <a:p>
            <a:r>
              <a:rPr lang="en-GB" sz="4000" dirty="0"/>
              <a:t>On-premise/Internal</a:t>
            </a:r>
          </a:p>
        </p:txBody>
      </p:sp>
      <p:sp>
        <p:nvSpPr>
          <p:cNvPr id="4" name="内容占位符 3">
            <a:extLst>
              <a:ext uri="{FF2B5EF4-FFF2-40B4-BE49-F238E27FC236}">
                <a16:creationId xmlns:a16="http://schemas.microsoft.com/office/drawing/2014/main" id="{096A7854-3D05-90F2-BE2D-1A1C22F7D1A6}"/>
              </a:ext>
            </a:extLst>
          </p:cNvPr>
          <p:cNvSpPr>
            <a:spLocks noGrp="1"/>
          </p:cNvSpPr>
          <p:nvPr>
            <p:ph sz="half" idx="2"/>
          </p:nvPr>
        </p:nvSpPr>
        <p:spPr/>
        <p:txBody>
          <a:bodyPr/>
          <a:lstStyle/>
          <a:p>
            <a:r>
              <a:rPr lang="en-US" dirty="0"/>
              <a:t>All private clouds offer </a:t>
            </a:r>
            <a:r>
              <a:rPr lang="en-US" dirty="0">
                <a:solidFill>
                  <a:srgbClr val="FF0000"/>
                </a:solidFill>
              </a:rPr>
              <a:t>an isolated environment</a:t>
            </a:r>
          </a:p>
          <a:p>
            <a:r>
              <a:rPr lang="en-US" dirty="0"/>
              <a:t>Different types of private clouds are classified into categories based on how they are hosted and how much management they receive from the provider</a:t>
            </a:r>
          </a:p>
          <a:p>
            <a:endParaRPr lang="x-none" dirty="0"/>
          </a:p>
        </p:txBody>
      </p:sp>
    </p:spTree>
    <p:extLst>
      <p:ext uri="{BB962C8B-B14F-4D97-AF65-F5344CB8AC3E}">
        <p14:creationId xmlns:p14="http://schemas.microsoft.com/office/powerpoint/2010/main" val="10166262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166B3-AA47-D52C-4E2F-CB7BE5BF0C14}"/>
              </a:ext>
            </a:extLst>
          </p:cNvPr>
          <p:cNvSpPr>
            <a:spLocks noGrp="1"/>
          </p:cNvSpPr>
          <p:nvPr>
            <p:ph type="title"/>
          </p:nvPr>
        </p:nvSpPr>
        <p:spPr/>
        <p:txBody>
          <a:bodyPr/>
          <a:lstStyle/>
          <a:p>
            <a:r>
              <a:rPr lang="en-AU" dirty="0"/>
              <a:t>Private cloud types</a:t>
            </a:r>
            <a:endParaRPr lang="x-none" dirty="0"/>
          </a:p>
        </p:txBody>
      </p:sp>
      <p:pic>
        <p:nvPicPr>
          <p:cNvPr id="4" name="图片 3">
            <a:extLst>
              <a:ext uri="{FF2B5EF4-FFF2-40B4-BE49-F238E27FC236}">
                <a16:creationId xmlns:a16="http://schemas.microsoft.com/office/drawing/2014/main" id="{B9F30B41-90DC-6E86-1AFD-DA678FD84F35}"/>
              </a:ext>
            </a:extLst>
          </p:cNvPr>
          <p:cNvPicPr>
            <a:picLocks noChangeAspect="1"/>
          </p:cNvPicPr>
          <p:nvPr/>
        </p:nvPicPr>
        <p:blipFill>
          <a:blip r:embed="rId2"/>
          <a:stretch>
            <a:fillRect/>
          </a:stretch>
        </p:blipFill>
        <p:spPr>
          <a:xfrm>
            <a:off x="-211229" y="2533675"/>
            <a:ext cx="9872900" cy="3616959"/>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225" y="2533675"/>
            <a:ext cx="2289635" cy="361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6806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8DC2A-644F-AECB-DE50-B0FF0131F01A}"/>
              </a:ext>
            </a:extLst>
          </p:cNvPr>
          <p:cNvSpPr>
            <a:spLocks noGrp="1"/>
          </p:cNvSpPr>
          <p:nvPr>
            <p:ph type="title"/>
          </p:nvPr>
        </p:nvSpPr>
        <p:spPr/>
        <p:txBody>
          <a:bodyPr/>
          <a:lstStyle/>
          <a:p>
            <a:r>
              <a:rPr lang="en-AU" dirty="0"/>
              <a:t>Types of private clouds</a:t>
            </a:r>
            <a:endParaRPr lang="x-none" dirty="0"/>
          </a:p>
        </p:txBody>
      </p:sp>
      <p:pic>
        <p:nvPicPr>
          <p:cNvPr id="6" name="图片 5">
            <a:extLst>
              <a:ext uri="{FF2B5EF4-FFF2-40B4-BE49-F238E27FC236}">
                <a16:creationId xmlns:a16="http://schemas.microsoft.com/office/drawing/2014/main" id="{82CEA4A1-57CB-468C-B9E7-C45FF4C5A893}"/>
              </a:ext>
            </a:extLst>
          </p:cNvPr>
          <p:cNvPicPr>
            <a:picLocks noChangeAspect="1"/>
          </p:cNvPicPr>
          <p:nvPr/>
        </p:nvPicPr>
        <p:blipFill>
          <a:blip r:embed="rId2"/>
          <a:stretch>
            <a:fillRect/>
          </a:stretch>
        </p:blipFill>
        <p:spPr>
          <a:xfrm>
            <a:off x="1104008" y="1825625"/>
            <a:ext cx="9923733" cy="4913946"/>
          </a:xfrm>
          <a:prstGeom prst="rect">
            <a:avLst/>
          </a:prstGeom>
        </p:spPr>
      </p:pic>
    </p:spTree>
    <p:extLst>
      <p:ext uri="{BB962C8B-B14F-4D97-AF65-F5344CB8AC3E}">
        <p14:creationId xmlns:p14="http://schemas.microsoft.com/office/powerpoint/2010/main" val="86573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Constructing a private cloud</a:t>
            </a:r>
          </a:p>
        </p:txBody>
      </p:sp>
      <p:sp>
        <p:nvSpPr>
          <p:cNvPr id="3" name="Content Placeholder 2"/>
          <p:cNvSpPr>
            <a:spLocks noGrp="1"/>
          </p:cNvSpPr>
          <p:nvPr>
            <p:ph idx="1"/>
          </p:nvPr>
        </p:nvSpPr>
        <p:spPr/>
        <p:txBody>
          <a:bodyPr>
            <a:normAutofit/>
          </a:bodyPr>
          <a:lstStyle/>
          <a:p>
            <a:r>
              <a:rPr lang="en-GB" dirty="0"/>
              <a:t>Cloud infrastructure</a:t>
            </a:r>
          </a:p>
          <a:p>
            <a:pPr lvl="1"/>
            <a:r>
              <a:rPr lang="en-GB" dirty="0"/>
              <a:t>components needed for cloud computing</a:t>
            </a:r>
          </a:p>
          <a:p>
            <a:pPr lvl="1"/>
            <a:r>
              <a:rPr lang="en-GB" dirty="0"/>
              <a:t>the basic elements of cloud infrastructure are the same whether you have a private cloud, public cloud, or hybrid cloud.</a:t>
            </a:r>
          </a:p>
          <a:p>
            <a:r>
              <a:rPr lang="en-GB" dirty="0"/>
              <a:t>Operating system+ a variety of bare-metal, virtualization, or container software that abstract, pool, and share scalable resources across a network.</a:t>
            </a:r>
          </a:p>
          <a:p>
            <a:r>
              <a:rPr lang="en-GB" dirty="0"/>
              <a:t>The IT staff that is equipped to manage private cloud environments</a:t>
            </a:r>
          </a:p>
        </p:txBody>
      </p:sp>
    </p:spTree>
    <p:extLst>
      <p:ext uri="{BB962C8B-B14F-4D97-AF65-F5344CB8AC3E}">
        <p14:creationId xmlns:p14="http://schemas.microsoft.com/office/powerpoint/2010/main" val="64609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83478-6D73-711D-A1FC-21A4E5ABEA3D}"/>
              </a:ext>
            </a:extLst>
          </p:cNvPr>
          <p:cNvSpPr>
            <a:spLocks noGrp="1"/>
          </p:cNvSpPr>
          <p:nvPr>
            <p:ph type="title"/>
          </p:nvPr>
        </p:nvSpPr>
        <p:spPr/>
        <p:txBody>
          <a:bodyPr/>
          <a:lstStyle/>
          <a:p>
            <a:r>
              <a:rPr lang="en-AU" dirty="0"/>
              <a:t>Service deployment models</a:t>
            </a:r>
            <a:endParaRPr lang="x-none" dirty="0"/>
          </a:p>
        </p:txBody>
      </p:sp>
      <p:sp>
        <p:nvSpPr>
          <p:cNvPr id="3" name="内容占位符 2">
            <a:extLst>
              <a:ext uri="{FF2B5EF4-FFF2-40B4-BE49-F238E27FC236}">
                <a16:creationId xmlns:a16="http://schemas.microsoft.com/office/drawing/2014/main" id="{6D054718-F183-5F7E-4044-1878A474E7F3}"/>
              </a:ext>
            </a:extLst>
          </p:cNvPr>
          <p:cNvSpPr>
            <a:spLocks noGrp="1"/>
          </p:cNvSpPr>
          <p:nvPr>
            <p:ph idx="1"/>
          </p:nvPr>
        </p:nvSpPr>
        <p:spPr/>
        <p:txBody>
          <a:bodyPr>
            <a:normAutofit/>
          </a:bodyPr>
          <a:lstStyle/>
          <a:p>
            <a:r>
              <a:rPr lang="en-US" sz="3600" dirty="0"/>
              <a:t>A cloud infrastructure may be operated in one of the following deployment models</a:t>
            </a:r>
          </a:p>
          <a:p>
            <a:pPr lvl="1"/>
            <a:r>
              <a:rPr lang="en-US" sz="3200" dirty="0"/>
              <a:t>public cloud</a:t>
            </a:r>
          </a:p>
          <a:p>
            <a:pPr lvl="1"/>
            <a:r>
              <a:rPr lang="en-US" sz="3200" dirty="0"/>
              <a:t>private cloud</a:t>
            </a:r>
          </a:p>
          <a:p>
            <a:pPr lvl="1"/>
            <a:r>
              <a:rPr lang="en-US" sz="3200" dirty="0"/>
              <a:t>community cloud</a:t>
            </a:r>
          </a:p>
          <a:p>
            <a:pPr lvl="1"/>
            <a:r>
              <a:rPr lang="en-US" sz="3200" dirty="0"/>
              <a:t>hybrid cloud</a:t>
            </a:r>
          </a:p>
          <a:p>
            <a:r>
              <a:rPr lang="en-US" sz="3600" dirty="0"/>
              <a:t>The differences are based on how exclusive the computing resources are made to a Cloud Consumer</a:t>
            </a:r>
          </a:p>
          <a:p>
            <a:endParaRPr lang="x-none" sz="3600" dirty="0"/>
          </a:p>
        </p:txBody>
      </p:sp>
    </p:spTree>
    <p:extLst>
      <p:ext uri="{BB962C8B-B14F-4D97-AF65-F5344CB8AC3E}">
        <p14:creationId xmlns:p14="http://schemas.microsoft.com/office/powerpoint/2010/main" val="27413411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2CC8F-CA13-8106-F323-C2099AC47857}"/>
              </a:ext>
            </a:extLst>
          </p:cNvPr>
          <p:cNvSpPr>
            <a:spLocks noGrp="1"/>
          </p:cNvSpPr>
          <p:nvPr>
            <p:ph type="title"/>
          </p:nvPr>
        </p:nvSpPr>
        <p:spPr/>
        <p:txBody>
          <a:bodyPr/>
          <a:lstStyle/>
          <a:p>
            <a:r>
              <a:rPr lang="en-US" dirty="0"/>
              <a:t>Private cloud - a virtualized pool of resources</a:t>
            </a:r>
            <a:br>
              <a:rPr lang="en-US" dirty="0"/>
            </a:br>
            <a:endParaRPr lang="x-none"/>
          </a:p>
        </p:txBody>
      </p:sp>
      <p:sp>
        <p:nvSpPr>
          <p:cNvPr id="3" name="内容占位符 2">
            <a:extLst>
              <a:ext uri="{FF2B5EF4-FFF2-40B4-BE49-F238E27FC236}">
                <a16:creationId xmlns:a16="http://schemas.microsoft.com/office/drawing/2014/main" id="{203C7038-877A-2C6C-60A5-598EFB4BD5BC}"/>
              </a:ext>
            </a:extLst>
          </p:cNvPr>
          <p:cNvSpPr>
            <a:spLocks noGrp="1"/>
          </p:cNvSpPr>
          <p:nvPr>
            <p:ph idx="1"/>
          </p:nvPr>
        </p:nvSpPr>
        <p:spPr/>
        <p:txBody>
          <a:bodyPr>
            <a:normAutofit/>
          </a:bodyPr>
          <a:lstStyle/>
          <a:p>
            <a:r>
              <a:rPr lang="en-GB" sz="4400" dirty="0"/>
              <a:t>To enable multiple workloads to run on the same physical server, we need to virtualize the resources</a:t>
            </a:r>
          </a:p>
          <a:p>
            <a:r>
              <a:rPr lang="en-GB" sz="4400" dirty="0"/>
              <a:t>We will use virtualization software to achieve that</a:t>
            </a:r>
            <a:endParaRPr lang="x-none" sz="4400" dirty="0"/>
          </a:p>
        </p:txBody>
      </p:sp>
    </p:spTree>
    <p:extLst>
      <p:ext uri="{BB962C8B-B14F-4D97-AF65-F5344CB8AC3E}">
        <p14:creationId xmlns:p14="http://schemas.microsoft.com/office/powerpoint/2010/main" val="4533890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BEAEC-27AE-F7EE-6026-8EFF52133177}"/>
              </a:ext>
            </a:extLst>
          </p:cNvPr>
          <p:cNvSpPr>
            <a:spLocks noGrp="1"/>
          </p:cNvSpPr>
          <p:nvPr>
            <p:ph type="title"/>
          </p:nvPr>
        </p:nvSpPr>
        <p:spPr/>
        <p:txBody>
          <a:bodyPr/>
          <a:lstStyle/>
          <a:p>
            <a:r>
              <a:rPr lang="en-AU" dirty="0"/>
              <a:t>Example - setting up a virtual machine server</a:t>
            </a:r>
            <a:endParaRPr lang="x-none" dirty="0"/>
          </a:p>
        </p:txBody>
      </p:sp>
      <p:sp>
        <p:nvSpPr>
          <p:cNvPr id="3" name="内容占位符 2">
            <a:extLst>
              <a:ext uri="{FF2B5EF4-FFF2-40B4-BE49-F238E27FC236}">
                <a16:creationId xmlns:a16="http://schemas.microsoft.com/office/drawing/2014/main" id="{A224EE0B-39F1-CD52-300A-5C7529831210}"/>
              </a:ext>
            </a:extLst>
          </p:cNvPr>
          <p:cNvSpPr>
            <a:spLocks noGrp="1"/>
          </p:cNvSpPr>
          <p:nvPr>
            <p:ph idx="1"/>
          </p:nvPr>
        </p:nvSpPr>
        <p:spPr/>
        <p:txBody>
          <a:bodyPr/>
          <a:lstStyle/>
          <a:p>
            <a:endParaRPr lang="x-none" dirty="0"/>
          </a:p>
        </p:txBody>
      </p:sp>
      <p:pic>
        <p:nvPicPr>
          <p:cNvPr id="5" name="图片 4">
            <a:extLst>
              <a:ext uri="{FF2B5EF4-FFF2-40B4-BE49-F238E27FC236}">
                <a16:creationId xmlns:a16="http://schemas.microsoft.com/office/drawing/2014/main" id="{E6592A99-7B64-C5D2-520A-6BFCAA719E4A}"/>
              </a:ext>
            </a:extLst>
          </p:cNvPr>
          <p:cNvPicPr>
            <a:picLocks noChangeAspect="1"/>
          </p:cNvPicPr>
          <p:nvPr/>
        </p:nvPicPr>
        <p:blipFill>
          <a:blip r:embed="rId2"/>
          <a:stretch>
            <a:fillRect/>
          </a:stretch>
        </p:blipFill>
        <p:spPr>
          <a:xfrm>
            <a:off x="-63045" y="1551306"/>
            <a:ext cx="12080970" cy="5095401"/>
          </a:xfrm>
          <a:prstGeom prst="rect">
            <a:avLst/>
          </a:prstGeom>
        </p:spPr>
      </p:pic>
    </p:spTree>
    <p:extLst>
      <p:ext uri="{BB962C8B-B14F-4D97-AF65-F5344CB8AC3E}">
        <p14:creationId xmlns:p14="http://schemas.microsoft.com/office/powerpoint/2010/main" val="4409213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12F37-8078-58EF-BBA7-D491BC59EAFA}"/>
              </a:ext>
            </a:extLst>
          </p:cNvPr>
          <p:cNvSpPr>
            <a:spLocks noGrp="1"/>
          </p:cNvSpPr>
          <p:nvPr>
            <p:ph type="title"/>
          </p:nvPr>
        </p:nvSpPr>
        <p:spPr/>
        <p:txBody>
          <a:bodyPr/>
          <a:lstStyle/>
          <a:p>
            <a:r>
              <a:rPr lang="en-AU" dirty="0"/>
              <a:t>Physical hardware</a:t>
            </a:r>
            <a:endParaRPr lang="x-none" dirty="0"/>
          </a:p>
        </p:txBody>
      </p:sp>
      <p:sp>
        <p:nvSpPr>
          <p:cNvPr id="3" name="内容占位符 2">
            <a:extLst>
              <a:ext uri="{FF2B5EF4-FFF2-40B4-BE49-F238E27FC236}">
                <a16:creationId xmlns:a16="http://schemas.microsoft.com/office/drawing/2014/main" id="{B7DC74CF-7789-2B7B-21E5-912B81BC00C3}"/>
              </a:ext>
            </a:extLst>
          </p:cNvPr>
          <p:cNvSpPr>
            <a:spLocks noGrp="1"/>
          </p:cNvSpPr>
          <p:nvPr>
            <p:ph idx="1"/>
          </p:nvPr>
        </p:nvSpPr>
        <p:spPr>
          <a:xfrm>
            <a:off x="838200" y="1825625"/>
            <a:ext cx="6273318" cy="4351338"/>
          </a:xfrm>
        </p:spPr>
        <p:txBody>
          <a:bodyPr>
            <a:normAutofit/>
          </a:bodyPr>
          <a:lstStyle/>
          <a:p>
            <a:r>
              <a:rPr lang="en-GB" sz="4000" dirty="0"/>
              <a:t>Physical hardware with appropriate resources</a:t>
            </a:r>
          </a:p>
          <a:p>
            <a:r>
              <a:rPr lang="en-US" sz="4000" dirty="0"/>
              <a:t>The capacity of your physical host machine matters </a:t>
            </a:r>
          </a:p>
          <a:p>
            <a:pPr lvl="1"/>
            <a:r>
              <a:rPr lang="en-US" sz="3600" dirty="0"/>
              <a:t>each VM will need RAM and CPU</a:t>
            </a:r>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309" y="1887283"/>
            <a:ext cx="4060466" cy="2827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17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Storage</a:t>
            </a:r>
          </a:p>
        </p:txBody>
      </p:sp>
      <p:sp>
        <p:nvSpPr>
          <p:cNvPr id="3" name="Content Placeholder 2"/>
          <p:cNvSpPr>
            <a:spLocks noGrp="1"/>
          </p:cNvSpPr>
          <p:nvPr>
            <p:ph sz="half" idx="1"/>
          </p:nvPr>
        </p:nvSpPr>
        <p:spPr>
          <a:xfrm>
            <a:off x="838200" y="1825625"/>
            <a:ext cx="6381660" cy="4351338"/>
          </a:xfrm>
        </p:spPr>
        <p:txBody>
          <a:bodyPr>
            <a:normAutofit/>
          </a:bodyPr>
          <a:lstStyle/>
          <a:p>
            <a:r>
              <a:rPr lang="en-GB" dirty="0"/>
              <a:t>Necessary if you don’t have a storage area network for the virtual server images</a:t>
            </a:r>
          </a:p>
          <a:p>
            <a:r>
              <a:rPr lang="en-GB" dirty="0"/>
              <a:t>The host server will need sufficient disks to hold this storage</a:t>
            </a:r>
          </a:p>
          <a:p>
            <a:pPr lvl="1"/>
            <a:r>
              <a:rPr lang="en-GB" dirty="0"/>
              <a:t>SATA drives</a:t>
            </a:r>
          </a:p>
          <a:p>
            <a:pPr lvl="1"/>
            <a:r>
              <a:rPr lang="en-GB" dirty="0"/>
              <a:t>SAS drives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804" y="2034860"/>
            <a:ext cx="3815157" cy="281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755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3877" y="2150025"/>
            <a:ext cx="2935287"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Hypervisor</a:t>
            </a:r>
          </a:p>
        </p:txBody>
      </p:sp>
      <p:sp>
        <p:nvSpPr>
          <p:cNvPr id="3" name="Content Placeholder 2"/>
          <p:cNvSpPr>
            <a:spLocks noGrp="1"/>
          </p:cNvSpPr>
          <p:nvPr>
            <p:ph idx="1"/>
          </p:nvPr>
        </p:nvSpPr>
        <p:spPr/>
        <p:txBody>
          <a:bodyPr>
            <a:normAutofit fontScale="85000" lnSpcReduction="20000"/>
          </a:bodyPr>
          <a:lstStyle/>
          <a:p>
            <a:r>
              <a:rPr lang="en-GB" dirty="0"/>
              <a:t>Use virtualization software (hypervisor) to set up  virtual machine server</a:t>
            </a:r>
          </a:p>
          <a:p>
            <a:pPr lvl="1"/>
            <a:r>
              <a:rPr lang="en-GB" dirty="0"/>
              <a:t>Hyper-V</a:t>
            </a:r>
          </a:p>
          <a:p>
            <a:pPr lvl="1"/>
            <a:r>
              <a:rPr lang="en-GB" dirty="0" err="1"/>
              <a:t>Vmware</a:t>
            </a:r>
            <a:endParaRPr lang="en-GB" dirty="0"/>
          </a:p>
          <a:p>
            <a:pPr lvl="1"/>
            <a:r>
              <a:rPr lang="en-GB" dirty="0"/>
              <a:t>VirtualBox</a:t>
            </a:r>
          </a:p>
          <a:p>
            <a:pPr lvl="1"/>
            <a:r>
              <a:rPr lang="en-GB" dirty="0"/>
              <a:t>Citrix </a:t>
            </a:r>
            <a:r>
              <a:rPr lang="en-GB" dirty="0" err="1"/>
              <a:t>XenServer</a:t>
            </a:r>
            <a:endParaRPr lang="en-GB" dirty="0"/>
          </a:p>
          <a:p>
            <a:r>
              <a:rPr lang="en-GB" dirty="0"/>
              <a:t>Hypervisor types</a:t>
            </a:r>
          </a:p>
          <a:p>
            <a:pPr lvl="1"/>
            <a:r>
              <a:rPr lang="en-GB" dirty="0"/>
              <a:t>bare-metal hypervisors</a:t>
            </a:r>
          </a:p>
          <a:p>
            <a:pPr lvl="2"/>
            <a:r>
              <a:rPr lang="en-GB" dirty="0"/>
              <a:t>installed directly on the hardware </a:t>
            </a:r>
          </a:p>
          <a:p>
            <a:pPr lvl="2"/>
            <a:r>
              <a:rPr lang="en-GB" dirty="0"/>
              <a:t>may run slightly faster, but they’re a bit trickier to set up and use than a hosted hypervisor</a:t>
            </a:r>
          </a:p>
          <a:p>
            <a:pPr lvl="1"/>
            <a:r>
              <a:rPr lang="en-GB" dirty="0"/>
              <a:t>hosted hypervisors</a:t>
            </a:r>
          </a:p>
          <a:p>
            <a:pPr lvl="2"/>
            <a:r>
              <a:rPr lang="en-GB" dirty="0"/>
              <a:t>installed on an already-existing operating system installed on the host machine</a:t>
            </a:r>
          </a:p>
          <a:p>
            <a:r>
              <a:rPr lang="en-GB" dirty="0"/>
              <a:t>Follow the instructions on the hypervisor itself to set up and provision a virtual server. Hosted hypervisors are much like any computer application because they have a setup wizard with easy instructions.</a:t>
            </a:r>
          </a:p>
        </p:txBody>
      </p:sp>
    </p:spTree>
    <p:extLst>
      <p:ext uri="{BB962C8B-B14F-4D97-AF65-F5344CB8AC3E}">
        <p14:creationId xmlns:p14="http://schemas.microsoft.com/office/powerpoint/2010/main" val="30128581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Configure Virtual Machines</a:t>
            </a:r>
          </a:p>
        </p:txBody>
      </p:sp>
      <p:sp>
        <p:nvSpPr>
          <p:cNvPr id="3" name="Content Placeholder 2"/>
          <p:cNvSpPr>
            <a:spLocks noGrp="1"/>
          </p:cNvSpPr>
          <p:nvPr>
            <p:ph idx="1"/>
          </p:nvPr>
        </p:nvSpPr>
        <p:spPr/>
        <p:txBody>
          <a:bodyPr>
            <a:normAutofit fontScale="92500" lnSpcReduction="10000"/>
          </a:bodyPr>
          <a:lstStyle/>
          <a:p>
            <a:r>
              <a:rPr lang="en-GB" sz="2000" dirty="0"/>
              <a:t>Check the default values for the virtual machine to ensure it will suffice for your purposes</a:t>
            </a:r>
          </a:p>
          <a:p>
            <a:r>
              <a:rPr lang="en-GB" sz="2000" dirty="0"/>
              <a:t>Choose </a:t>
            </a:r>
          </a:p>
          <a:p>
            <a:pPr lvl="1"/>
            <a:r>
              <a:rPr lang="en-GB" sz="1600" dirty="0"/>
              <a:t>What guest operating system you want to run</a:t>
            </a:r>
          </a:p>
          <a:p>
            <a:pPr lvl="1"/>
            <a:r>
              <a:rPr lang="en-GB" sz="1600" dirty="0"/>
              <a:t>Where the virtual machine’s files will be stored</a:t>
            </a:r>
          </a:p>
          <a:p>
            <a:pPr lvl="1"/>
            <a:r>
              <a:rPr lang="en-GB" sz="1600" dirty="0"/>
              <a:t>The types of network connection you want to set up for the virtual machine</a:t>
            </a:r>
          </a:p>
          <a:p>
            <a:r>
              <a:rPr lang="en-GB" sz="2000" dirty="0"/>
              <a:t>Decide whether to allocate all the disk space for the virtual machine when you create it, or whether you want it to take disk space dynamically as needed.</a:t>
            </a:r>
          </a:p>
          <a:p>
            <a:r>
              <a:rPr lang="en-GB" sz="2000" dirty="0"/>
              <a:t>You can configure three types of virtual machine resources</a:t>
            </a:r>
          </a:p>
          <a:p>
            <a:pPr lvl="1"/>
            <a:r>
              <a:rPr lang="en-GB" sz="1600" dirty="0"/>
              <a:t>Hardware it has access to</a:t>
            </a:r>
          </a:p>
          <a:p>
            <a:pPr lvl="1"/>
            <a:r>
              <a:rPr lang="en-GB" sz="1600" dirty="0"/>
              <a:t>Power management operating system options</a:t>
            </a:r>
          </a:p>
          <a:p>
            <a:pPr lvl="1"/>
            <a:r>
              <a:rPr lang="en-GB" sz="1600" dirty="0"/>
              <a:t>Resource configuration</a:t>
            </a:r>
          </a:p>
          <a:p>
            <a:pPr lvl="2"/>
            <a:r>
              <a:rPr lang="en-GB" sz="1400" dirty="0"/>
              <a:t>CPU configuration</a:t>
            </a:r>
          </a:p>
          <a:p>
            <a:pPr lvl="2"/>
            <a:r>
              <a:rPr lang="en-GB" sz="1400" dirty="0"/>
              <a:t>Hyperthreading</a:t>
            </a:r>
          </a:p>
          <a:p>
            <a:pPr lvl="2"/>
            <a:r>
              <a:rPr lang="en-GB" sz="1400" dirty="0"/>
              <a:t>Disk settings</a:t>
            </a:r>
          </a:p>
          <a:p>
            <a:pPr lvl="2"/>
            <a:r>
              <a:rPr lang="en-GB" sz="1400" dirty="0"/>
              <a:t>Memory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5174" y="87283"/>
            <a:ext cx="2278063" cy="17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305" y="4015165"/>
            <a:ext cx="2617787"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446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BEAEC-27AE-F7EE-6026-8EFF52133177}"/>
              </a:ext>
            </a:extLst>
          </p:cNvPr>
          <p:cNvSpPr>
            <a:spLocks noGrp="1"/>
          </p:cNvSpPr>
          <p:nvPr>
            <p:ph type="title"/>
          </p:nvPr>
        </p:nvSpPr>
        <p:spPr/>
        <p:txBody>
          <a:bodyPr/>
          <a:lstStyle/>
          <a:p>
            <a:r>
              <a:rPr lang="en-AU" dirty="0"/>
              <a:t>Example - setting up a virtual machine server</a:t>
            </a:r>
            <a:endParaRPr lang="x-none" dirty="0"/>
          </a:p>
        </p:txBody>
      </p:sp>
      <p:pic>
        <p:nvPicPr>
          <p:cNvPr id="5" name="图片 4">
            <a:extLst>
              <a:ext uri="{FF2B5EF4-FFF2-40B4-BE49-F238E27FC236}">
                <a16:creationId xmlns:a16="http://schemas.microsoft.com/office/drawing/2014/main" id="{E6592A99-7B64-C5D2-520A-6BFCAA719E4A}"/>
              </a:ext>
            </a:extLst>
          </p:cNvPr>
          <p:cNvPicPr>
            <a:picLocks noChangeAspect="1"/>
          </p:cNvPicPr>
          <p:nvPr/>
        </p:nvPicPr>
        <p:blipFill>
          <a:blip r:embed="rId2"/>
          <a:stretch>
            <a:fillRect/>
          </a:stretch>
        </p:blipFill>
        <p:spPr>
          <a:xfrm>
            <a:off x="1238802" y="2125918"/>
            <a:ext cx="8892864" cy="3750751"/>
          </a:xfrm>
          <a:prstGeom prst="rect">
            <a:avLst/>
          </a:prstGeom>
        </p:spPr>
      </p:pic>
    </p:spTree>
    <p:extLst>
      <p:ext uri="{BB962C8B-B14F-4D97-AF65-F5344CB8AC3E}">
        <p14:creationId xmlns:p14="http://schemas.microsoft.com/office/powerpoint/2010/main" val="38706349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Private Cloud Solutions</a:t>
            </a:r>
          </a:p>
        </p:txBody>
      </p:sp>
      <p:sp>
        <p:nvSpPr>
          <p:cNvPr id="3" name="Content Placeholder 2"/>
          <p:cNvSpPr>
            <a:spLocks noGrp="1"/>
          </p:cNvSpPr>
          <p:nvPr>
            <p:ph idx="1"/>
          </p:nvPr>
        </p:nvSpPr>
        <p:spPr/>
        <p:txBody>
          <a:bodyPr>
            <a:normAutofit/>
          </a:bodyPr>
          <a:lstStyle/>
          <a:p>
            <a:r>
              <a:rPr lang="en-GB" sz="3600" dirty="0"/>
              <a:t>Allow companies to architect a data </a:t>
            </a:r>
            <a:r>
              <a:rPr lang="en-GB" sz="3600" dirty="0" err="1"/>
              <a:t>center</a:t>
            </a:r>
            <a:r>
              <a:rPr lang="en-GB" sz="3600" dirty="0"/>
              <a:t> using software-defined networking (SDN) and virtualization (VMs)</a:t>
            </a:r>
          </a:p>
          <a:p>
            <a:r>
              <a:rPr lang="en-GB" sz="3600" dirty="0"/>
              <a:t>Private cloud solutions come from </a:t>
            </a:r>
          </a:p>
          <a:p>
            <a:pPr lvl="1"/>
            <a:r>
              <a:rPr lang="en-GB" sz="3200" dirty="0"/>
              <a:t>proprietary software developers like Microsoft, VMware, and </a:t>
            </a:r>
            <a:r>
              <a:rPr lang="en-GB" sz="3200" dirty="0" err="1"/>
              <a:t>Nutanix</a:t>
            </a:r>
            <a:endParaRPr lang="en-GB" sz="3200" dirty="0"/>
          </a:p>
          <a:p>
            <a:pPr lvl="1"/>
            <a:r>
              <a:rPr lang="en-GB" sz="3200" dirty="0"/>
              <a:t>enterprise-grade open source solutions available from Red Hat and others</a:t>
            </a:r>
          </a:p>
        </p:txBody>
      </p:sp>
    </p:spTree>
    <p:extLst>
      <p:ext uri="{BB962C8B-B14F-4D97-AF65-F5344CB8AC3E}">
        <p14:creationId xmlns:p14="http://schemas.microsoft.com/office/powerpoint/2010/main" val="36731863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VMware Private Cloud</a:t>
            </a:r>
          </a:p>
        </p:txBody>
      </p:sp>
      <p:sp>
        <p:nvSpPr>
          <p:cNvPr id="3" name="Content Placeholder 2"/>
          <p:cNvSpPr>
            <a:spLocks noGrp="1"/>
          </p:cNvSpPr>
          <p:nvPr>
            <p:ph idx="1"/>
          </p:nvPr>
        </p:nvSpPr>
        <p:spPr/>
        <p:txBody>
          <a:bodyPr>
            <a:normAutofit/>
          </a:bodyPr>
          <a:lstStyle/>
          <a:p>
            <a:r>
              <a:rPr lang="en-GB" dirty="0"/>
              <a:t>VMware - a leading international cloud infrastructure company</a:t>
            </a:r>
          </a:p>
          <a:p>
            <a:pPr lvl="1"/>
            <a:r>
              <a:rPr lang="en-GB" dirty="0"/>
              <a:t>provides virtualization solutions since 1998</a:t>
            </a:r>
          </a:p>
          <a:p>
            <a:r>
              <a:rPr lang="en-GB" dirty="0"/>
              <a:t>VMware Private cloud - a virtualized pool of resources allocated on-demand</a:t>
            </a:r>
          </a:p>
          <a:p>
            <a:pPr lvl="1"/>
            <a:r>
              <a:rPr lang="en-GB" dirty="0"/>
              <a:t>Private cloud is able to easily switch between virtual machines to keep everything running</a:t>
            </a:r>
          </a:p>
          <a:p>
            <a:pPr lvl="1"/>
            <a:r>
              <a:rPr lang="en-GB" dirty="0"/>
              <a:t>It can also create endless virtual machines based on your underlying hardware</a:t>
            </a:r>
          </a:p>
          <a:p>
            <a:endParaRPr lang="en-GB" dirty="0"/>
          </a:p>
        </p:txBody>
      </p:sp>
    </p:spTree>
    <p:extLst>
      <p:ext uri="{BB962C8B-B14F-4D97-AF65-F5344CB8AC3E}">
        <p14:creationId xmlns:p14="http://schemas.microsoft.com/office/powerpoint/2010/main" val="2960333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95A4A-4CE0-8529-E349-18A0A698F3FE}"/>
              </a:ext>
            </a:extLst>
          </p:cNvPr>
          <p:cNvSpPr>
            <a:spLocks noGrp="1"/>
          </p:cNvSpPr>
          <p:nvPr>
            <p:ph type="title"/>
          </p:nvPr>
        </p:nvSpPr>
        <p:spPr/>
        <p:txBody>
          <a:bodyPr/>
          <a:lstStyle/>
          <a:p>
            <a:r>
              <a:rPr lang="en-US" dirty="0"/>
              <a:t>Public cloud </a:t>
            </a:r>
            <a:endParaRPr lang="x-none" dirty="0"/>
          </a:p>
        </p:txBody>
      </p:sp>
      <p:sp>
        <p:nvSpPr>
          <p:cNvPr id="3" name="内容占位符 2">
            <a:extLst>
              <a:ext uri="{FF2B5EF4-FFF2-40B4-BE49-F238E27FC236}">
                <a16:creationId xmlns:a16="http://schemas.microsoft.com/office/drawing/2014/main" id="{0258E6FE-A3F7-D522-5690-DC27714C0DEE}"/>
              </a:ext>
            </a:extLst>
          </p:cNvPr>
          <p:cNvSpPr>
            <a:spLocks noGrp="1"/>
          </p:cNvSpPr>
          <p:nvPr>
            <p:ph idx="1"/>
          </p:nvPr>
        </p:nvSpPr>
        <p:spPr/>
        <p:txBody>
          <a:bodyPr>
            <a:normAutofit/>
          </a:bodyPr>
          <a:lstStyle/>
          <a:p>
            <a:r>
              <a:rPr lang="en-US" sz="4000" dirty="0"/>
              <a:t>A cloud in which the cloud infrastructure and computing resources are made available to the </a:t>
            </a:r>
            <a:r>
              <a:rPr lang="en-US" sz="4000" dirty="0">
                <a:solidFill>
                  <a:srgbClr val="FF0000"/>
                </a:solidFill>
              </a:rPr>
              <a:t>general public </a:t>
            </a:r>
            <a:r>
              <a:rPr lang="en-US" sz="4000" dirty="0"/>
              <a:t>over a public network</a:t>
            </a:r>
          </a:p>
          <a:p>
            <a:r>
              <a:rPr lang="en-US" sz="4000" dirty="0"/>
              <a:t>Owned by an organization selling cloud services,  and serves a diverse pool of clients</a:t>
            </a:r>
            <a:endParaRPr lang="x-none" sz="4000" dirty="0"/>
          </a:p>
        </p:txBody>
      </p:sp>
    </p:spTree>
    <p:extLst>
      <p:ext uri="{BB962C8B-B14F-4D97-AF65-F5344CB8AC3E}">
        <p14:creationId xmlns:p14="http://schemas.microsoft.com/office/powerpoint/2010/main" val="941478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04F04-44CA-9D46-F950-66ADC483F7A1}"/>
              </a:ext>
            </a:extLst>
          </p:cNvPr>
          <p:cNvSpPr>
            <a:spLocks noGrp="1"/>
          </p:cNvSpPr>
          <p:nvPr>
            <p:ph type="title"/>
          </p:nvPr>
        </p:nvSpPr>
        <p:spPr/>
        <p:txBody>
          <a:bodyPr/>
          <a:lstStyle/>
          <a:p>
            <a:r>
              <a:rPr lang="en-AU" dirty="0"/>
              <a:t>Public cloud</a:t>
            </a:r>
            <a:endParaRPr lang="x-none" dirty="0"/>
          </a:p>
        </p:txBody>
      </p:sp>
      <p:pic>
        <p:nvPicPr>
          <p:cNvPr id="7" name="图片 6">
            <a:extLst>
              <a:ext uri="{FF2B5EF4-FFF2-40B4-BE49-F238E27FC236}">
                <a16:creationId xmlns:a16="http://schemas.microsoft.com/office/drawing/2014/main" id="{C4C15CE2-47A1-E2C4-FBF4-E80A0651D24E}"/>
              </a:ext>
            </a:extLst>
          </p:cNvPr>
          <p:cNvPicPr>
            <a:picLocks noChangeAspect="1"/>
          </p:cNvPicPr>
          <p:nvPr/>
        </p:nvPicPr>
        <p:blipFill>
          <a:blip r:embed="rId2"/>
          <a:stretch>
            <a:fillRect/>
          </a:stretch>
        </p:blipFill>
        <p:spPr>
          <a:xfrm>
            <a:off x="400050" y="2406775"/>
            <a:ext cx="11391900" cy="4181475"/>
          </a:xfrm>
          <a:prstGeom prst="rect">
            <a:avLst/>
          </a:prstGeom>
        </p:spPr>
      </p:pic>
    </p:spTree>
    <p:extLst>
      <p:ext uri="{BB962C8B-B14F-4D97-AF65-F5344CB8AC3E}">
        <p14:creationId xmlns:p14="http://schemas.microsoft.com/office/powerpoint/2010/main" val="265864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3563D-FA04-A24E-4809-AD08F0FE4FB2}"/>
              </a:ext>
            </a:extLst>
          </p:cNvPr>
          <p:cNvSpPr>
            <a:spLocks noGrp="1"/>
          </p:cNvSpPr>
          <p:nvPr>
            <p:ph type="title"/>
          </p:nvPr>
        </p:nvSpPr>
        <p:spPr/>
        <p:txBody>
          <a:bodyPr/>
          <a:lstStyle/>
          <a:p>
            <a:r>
              <a:rPr lang="en-US" dirty="0"/>
              <a:t>Private cloud</a:t>
            </a:r>
            <a:endParaRPr lang="x-none" dirty="0"/>
          </a:p>
        </p:txBody>
      </p:sp>
      <p:sp>
        <p:nvSpPr>
          <p:cNvPr id="3" name="内容占位符 2">
            <a:extLst>
              <a:ext uri="{FF2B5EF4-FFF2-40B4-BE49-F238E27FC236}">
                <a16:creationId xmlns:a16="http://schemas.microsoft.com/office/drawing/2014/main" id="{ECDC97FD-3437-4F76-6EFA-94A8326063A9}"/>
              </a:ext>
            </a:extLst>
          </p:cNvPr>
          <p:cNvSpPr>
            <a:spLocks noGrp="1"/>
          </p:cNvSpPr>
          <p:nvPr>
            <p:ph idx="1"/>
          </p:nvPr>
        </p:nvSpPr>
        <p:spPr/>
        <p:txBody>
          <a:bodyPr>
            <a:normAutofit lnSpcReduction="10000"/>
          </a:bodyPr>
          <a:lstStyle/>
          <a:p>
            <a:r>
              <a:rPr lang="en-US" sz="3600" dirty="0"/>
              <a:t>A cloud that gives </a:t>
            </a:r>
            <a:r>
              <a:rPr lang="en-US" sz="3600" dirty="0">
                <a:solidFill>
                  <a:srgbClr val="FF0000"/>
                </a:solidFill>
              </a:rPr>
              <a:t>a single Cloud Consumer’s organization</a:t>
            </a:r>
            <a:r>
              <a:rPr lang="en-US" sz="3600" dirty="0"/>
              <a:t> the exclusive access to and usage of the infrastructure and computational resources</a:t>
            </a:r>
          </a:p>
          <a:p>
            <a:r>
              <a:rPr lang="en-US" sz="3600" dirty="0"/>
              <a:t>It may be managed either by the Cloud Consumer organization or by a third party</a:t>
            </a:r>
          </a:p>
          <a:p>
            <a:pPr lvl="1"/>
            <a:r>
              <a:rPr lang="en-US" sz="3200" dirty="0"/>
              <a:t>on-site private clouds - hosted on the organization’s premises </a:t>
            </a:r>
          </a:p>
          <a:p>
            <a:pPr lvl="1"/>
            <a:r>
              <a:rPr lang="en-US" sz="3200" dirty="0"/>
              <a:t>outsourced private clouds - outsourced to a hosting company</a:t>
            </a:r>
            <a:endParaRPr lang="x-none" sz="3200" dirty="0"/>
          </a:p>
        </p:txBody>
      </p:sp>
    </p:spTree>
    <p:extLst>
      <p:ext uri="{BB962C8B-B14F-4D97-AF65-F5344CB8AC3E}">
        <p14:creationId xmlns:p14="http://schemas.microsoft.com/office/powerpoint/2010/main" val="399129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46BE1-DA12-D3B6-A763-3FDD25479FAC}"/>
              </a:ext>
            </a:extLst>
          </p:cNvPr>
          <p:cNvSpPr>
            <a:spLocks noGrp="1"/>
          </p:cNvSpPr>
          <p:nvPr>
            <p:ph type="title"/>
          </p:nvPr>
        </p:nvSpPr>
        <p:spPr/>
        <p:txBody>
          <a:bodyPr/>
          <a:lstStyle/>
          <a:p>
            <a:r>
              <a:rPr lang="en-AU" dirty="0"/>
              <a:t>On-site private cloud</a:t>
            </a:r>
            <a:endParaRPr lang="x-none" dirty="0"/>
          </a:p>
        </p:txBody>
      </p:sp>
      <p:sp>
        <p:nvSpPr>
          <p:cNvPr id="3" name="内容占位符 2">
            <a:extLst>
              <a:ext uri="{FF2B5EF4-FFF2-40B4-BE49-F238E27FC236}">
                <a16:creationId xmlns:a16="http://schemas.microsoft.com/office/drawing/2014/main" id="{FBA9DA70-86D6-32AB-D018-670B826181D9}"/>
              </a:ext>
            </a:extLst>
          </p:cNvPr>
          <p:cNvSpPr>
            <a:spLocks noGrp="1"/>
          </p:cNvSpPr>
          <p:nvPr>
            <p:ph idx="1"/>
          </p:nvPr>
        </p:nvSpPr>
        <p:spPr>
          <a:xfrm>
            <a:off x="838200" y="1825625"/>
            <a:ext cx="5352489" cy="4351338"/>
          </a:xfrm>
        </p:spPr>
        <p:txBody>
          <a:bodyPr>
            <a:normAutofit/>
          </a:bodyPr>
          <a:lstStyle/>
          <a:p>
            <a:r>
              <a:rPr lang="en-US" sz="4800" dirty="0"/>
              <a:t>Hosted on the organization’s premises </a:t>
            </a:r>
          </a:p>
          <a:p>
            <a:endParaRPr lang="x-none" sz="4800" dirty="0"/>
          </a:p>
        </p:txBody>
      </p:sp>
      <p:pic>
        <p:nvPicPr>
          <p:cNvPr id="5" name="图片 4">
            <a:extLst>
              <a:ext uri="{FF2B5EF4-FFF2-40B4-BE49-F238E27FC236}">
                <a16:creationId xmlns:a16="http://schemas.microsoft.com/office/drawing/2014/main" id="{1714FD27-9E2E-FFC5-0BD5-C9D54FF5F6E5}"/>
              </a:ext>
            </a:extLst>
          </p:cNvPr>
          <p:cNvPicPr>
            <a:picLocks noChangeAspect="1"/>
          </p:cNvPicPr>
          <p:nvPr/>
        </p:nvPicPr>
        <p:blipFill>
          <a:blip r:embed="rId2"/>
          <a:stretch>
            <a:fillRect/>
          </a:stretch>
        </p:blipFill>
        <p:spPr>
          <a:xfrm>
            <a:off x="6380251" y="1615164"/>
            <a:ext cx="5352489" cy="4772259"/>
          </a:xfrm>
          <a:prstGeom prst="rect">
            <a:avLst/>
          </a:prstGeom>
        </p:spPr>
      </p:pic>
    </p:spTree>
    <p:extLst>
      <p:ext uri="{BB962C8B-B14F-4D97-AF65-F5344CB8AC3E}">
        <p14:creationId xmlns:p14="http://schemas.microsoft.com/office/powerpoint/2010/main" val="420332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46BE1-DA12-D3B6-A763-3FDD25479FAC}"/>
              </a:ext>
            </a:extLst>
          </p:cNvPr>
          <p:cNvSpPr>
            <a:spLocks noGrp="1"/>
          </p:cNvSpPr>
          <p:nvPr>
            <p:ph type="title"/>
          </p:nvPr>
        </p:nvSpPr>
        <p:spPr/>
        <p:txBody>
          <a:bodyPr/>
          <a:lstStyle/>
          <a:p>
            <a:r>
              <a:rPr lang="en-AU" dirty="0"/>
              <a:t>Outsourced private cloud</a:t>
            </a:r>
            <a:endParaRPr lang="x-none" dirty="0"/>
          </a:p>
        </p:txBody>
      </p:sp>
      <p:sp>
        <p:nvSpPr>
          <p:cNvPr id="3" name="内容占位符 2">
            <a:extLst>
              <a:ext uri="{FF2B5EF4-FFF2-40B4-BE49-F238E27FC236}">
                <a16:creationId xmlns:a16="http://schemas.microsoft.com/office/drawing/2014/main" id="{FBA9DA70-86D6-32AB-D018-670B826181D9}"/>
              </a:ext>
            </a:extLst>
          </p:cNvPr>
          <p:cNvSpPr>
            <a:spLocks noGrp="1"/>
          </p:cNvSpPr>
          <p:nvPr>
            <p:ph idx="1"/>
          </p:nvPr>
        </p:nvSpPr>
        <p:spPr>
          <a:xfrm>
            <a:off x="838200" y="1825625"/>
            <a:ext cx="4144766" cy="4351338"/>
          </a:xfrm>
        </p:spPr>
        <p:txBody>
          <a:bodyPr>
            <a:normAutofit/>
          </a:bodyPr>
          <a:lstStyle/>
          <a:p>
            <a:r>
              <a:rPr lang="en-US" sz="4000" dirty="0"/>
              <a:t>Outsourced to a hosting company</a:t>
            </a:r>
            <a:endParaRPr lang="x-none" sz="4000" dirty="0"/>
          </a:p>
        </p:txBody>
      </p:sp>
      <p:pic>
        <p:nvPicPr>
          <p:cNvPr id="6" name="图片 5">
            <a:extLst>
              <a:ext uri="{FF2B5EF4-FFF2-40B4-BE49-F238E27FC236}">
                <a16:creationId xmlns:a16="http://schemas.microsoft.com/office/drawing/2014/main" id="{28E7CAE7-73B4-D346-E118-72FA808A281A}"/>
              </a:ext>
            </a:extLst>
          </p:cNvPr>
          <p:cNvPicPr>
            <a:picLocks noChangeAspect="1"/>
          </p:cNvPicPr>
          <p:nvPr/>
        </p:nvPicPr>
        <p:blipFill>
          <a:blip r:embed="rId2"/>
          <a:stretch>
            <a:fillRect/>
          </a:stretch>
        </p:blipFill>
        <p:spPr>
          <a:xfrm>
            <a:off x="5619963" y="1690692"/>
            <a:ext cx="6243477" cy="4754537"/>
          </a:xfrm>
          <a:prstGeom prst="rect">
            <a:avLst/>
          </a:prstGeom>
        </p:spPr>
      </p:pic>
    </p:spTree>
    <p:extLst>
      <p:ext uri="{BB962C8B-B14F-4D97-AF65-F5344CB8AC3E}">
        <p14:creationId xmlns:p14="http://schemas.microsoft.com/office/powerpoint/2010/main" val="192148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(1)</a:t>
            </a:r>
          </a:p>
        </p:txBody>
      </p:sp>
      <p:sp>
        <p:nvSpPr>
          <p:cNvPr id="3" name="Content Placeholder 2"/>
          <p:cNvSpPr>
            <a:spLocks noGrp="1"/>
          </p:cNvSpPr>
          <p:nvPr>
            <p:ph idx="1"/>
          </p:nvPr>
        </p:nvSpPr>
        <p:spPr/>
        <p:txBody>
          <a:bodyPr>
            <a:normAutofit/>
          </a:bodyPr>
          <a:lstStyle/>
          <a:p>
            <a:r>
              <a:rPr lang="en-GB" sz="3600" dirty="0"/>
              <a:t>Standardization of cloud computing</a:t>
            </a:r>
          </a:p>
          <a:p>
            <a:pPr lvl="1"/>
            <a:r>
              <a:rPr lang="en-GB" sz="3200" dirty="0"/>
              <a:t>Standards ensure that goods or services produced in a specific industry come with consistent quality </a:t>
            </a:r>
          </a:p>
          <a:p>
            <a:pPr lvl="1"/>
            <a:r>
              <a:rPr lang="en-GB" sz="3200" dirty="0"/>
              <a:t>Many standards and specifications related to Cloud Computing have been developed by standards developing organizations</a:t>
            </a:r>
          </a:p>
          <a:p>
            <a:pPr lvl="1"/>
            <a:r>
              <a:rPr lang="en-GB" sz="3200" dirty="0"/>
              <a:t>Foundational standards that deal with vocabulary and reference architecture are essential for developing other standards </a:t>
            </a:r>
          </a:p>
        </p:txBody>
      </p:sp>
    </p:spTree>
    <p:extLst>
      <p:ext uri="{BB962C8B-B14F-4D97-AF65-F5344CB8AC3E}">
        <p14:creationId xmlns:p14="http://schemas.microsoft.com/office/powerpoint/2010/main" val="231536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Hot topic study – 15%</a:t>
            </a:r>
            <a:r>
              <a:rPr lang="en-GB" dirty="0">
                <a:sym typeface="Wingdings" panose="05000000000000000000" pitchFamily="2" charset="2"/>
              </a:rPr>
              <a:t>  </a:t>
            </a:r>
            <a:r>
              <a:rPr lang="en-GB" b="1" dirty="0">
                <a:sym typeface="Wingdings" panose="05000000000000000000" pitchFamily="2" charset="2"/>
              </a:rPr>
              <a:t>Task 2 (5%)</a:t>
            </a:r>
            <a:endParaRPr lang="en-GB" b="1" dirty="0"/>
          </a:p>
        </p:txBody>
      </p:sp>
      <p:sp>
        <p:nvSpPr>
          <p:cNvPr id="3" name="Content Placeholder 2"/>
          <p:cNvSpPr>
            <a:spLocks noGrp="1"/>
          </p:cNvSpPr>
          <p:nvPr>
            <p:ph idx="1"/>
          </p:nvPr>
        </p:nvSpPr>
        <p:spPr/>
        <p:txBody>
          <a:bodyPr>
            <a:normAutofit/>
          </a:bodyPr>
          <a:lstStyle/>
          <a:p>
            <a:r>
              <a:rPr lang="en-GB" dirty="0"/>
              <a:t>Find information online about the benefits of applying service orientation in the chosen domain/industry </a:t>
            </a:r>
          </a:p>
          <a:p>
            <a:pPr lvl="1"/>
            <a:r>
              <a:rPr lang="en-GB" dirty="0"/>
              <a:t>List the most common benefits in a table</a:t>
            </a:r>
          </a:p>
          <a:p>
            <a:pPr lvl="1"/>
            <a:endParaRPr lang="en-GB" dirty="0"/>
          </a:p>
          <a:p>
            <a:pPr lvl="1"/>
            <a:endParaRPr lang="en-GB" dirty="0"/>
          </a:p>
          <a:p>
            <a:endParaRPr lang="en-GB" dirty="0"/>
          </a:p>
          <a:p>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041185712"/>
              </p:ext>
            </p:extLst>
          </p:nvPr>
        </p:nvGraphicFramePr>
        <p:xfrm>
          <a:off x="1849868" y="3358419"/>
          <a:ext cx="8389726" cy="1837320"/>
        </p:xfrm>
        <a:graphic>
          <a:graphicData uri="http://schemas.openxmlformats.org/drawingml/2006/table">
            <a:tbl>
              <a:tblPr firstRow="1" bandRow="1">
                <a:tableStyleId>{5C22544A-7EE6-4342-B048-85BDC9FD1C3A}</a:tableStyleId>
              </a:tblPr>
              <a:tblGrid>
                <a:gridCol w="973394">
                  <a:extLst>
                    <a:ext uri="{9D8B030D-6E8A-4147-A177-3AD203B41FA5}">
                      <a16:colId xmlns:a16="http://schemas.microsoft.com/office/drawing/2014/main" val="20000"/>
                    </a:ext>
                  </a:extLst>
                </a:gridCol>
                <a:gridCol w="2578861">
                  <a:extLst>
                    <a:ext uri="{9D8B030D-6E8A-4147-A177-3AD203B41FA5}">
                      <a16:colId xmlns:a16="http://schemas.microsoft.com/office/drawing/2014/main" val="20001"/>
                    </a:ext>
                  </a:extLst>
                </a:gridCol>
                <a:gridCol w="4837471">
                  <a:extLst>
                    <a:ext uri="{9D8B030D-6E8A-4147-A177-3AD203B41FA5}">
                      <a16:colId xmlns:a16="http://schemas.microsoft.com/office/drawing/2014/main" val="20002"/>
                    </a:ext>
                  </a:extLst>
                </a:gridCol>
              </a:tblGrid>
              <a:tr h="353960">
                <a:tc>
                  <a:txBody>
                    <a:bodyPr/>
                    <a:lstStyle/>
                    <a:p>
                      <a:r>
                        <a:rPr lang="en-GB" sz="1400" dirty="0"/>
                        <a:t>benefits</a:t>
                      </a:r>
                    </a:p>
                  </a:txBody>
                  <a:tcPr/>
                </a:tc>
                <a:tc>
                  <a:txBody>
                    <a:bodyPr/>
                    <a:lstStyle/>
                    <a:p>
                      <a:r>
                        <a:rPr lang="en-GB" sz="1400" dirty="0"/>
                        <a:t>Short description of the benefit </a:t>
                      </a:r>
                    </a:p>
                  </a:txBody>
                  <a:tcPr/>
                </a:tc>
                <a:tc>
                  <a:txBody>
                    <a:bodyPr/>
                    <a:lstStyle/>
                    <a:p>
                      <a:r>
                        <a:rPr lang="en-GB" sz="1400" dirty="0"/>
                        <a:t>Link to the website where the benefit is described/mentioned</a:t>
                      </a:r>
                    </a:p>
                  </a:txBody>
                  <a:tcPr/>
                </a:tc>
                <a:extLst>
                  <a:ext uri="{0D108BD9-81ED-4DB2-BD59-A6C34878D82A}">
                    <a16:rowId xmlns:a16="http://schemas.microsoft.com/office/drawing/2014/main" val="10000"/>
                  </a:ext>
                </a:extLst>
              </a:tr>
              <a:tr h="370840">
                <a:tc>
                  <a:txBody>
                    <a:bodyPr/>
                    <a:lstStyle/>
                    <a:p>
                      <a:endParaRPr lang="en-GB" sz="1400" dirty="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1"/>
                  </a:ext>
                </a:extLst>
              </a:tr>
              <a:tr h="370840">
                <a:tc>
                  <a:txBody>
                    <a:bodyPr/>
                    <a:lstStyle/>
                    <a:p>
                      <a:endParaRPr lang="en-GB" sz="1400" dirty="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2"/>
                  </a:ext>
                </a:extLst>
              </a:tr>
              <a:tr h="370840">
                <a:tc>
                  <a:txBody>
                    <a:bodyPr/>
                    <a:lstStyle/>
                    <a:p>
                      <a:endParaRPr lang="en-GB" sz="140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3"/>
                  </a:ext>
                </a:extLst>
              </a:tr>
              <a:tr h="370840">
                <a:tc>
                  <a:txBody>
                    <a:bodyPr/>
                    <a:lstStyle/>
                    <a:p>
                      <a:endParaRPr lang="en-GB" sz="1400"/>
                    </a:p>
                  </a:txBody>
                  <a:tcPr/>
                </a:tc>
                <a:tc>
                  <a:txBody>
                    <a:bodyPr/>
                    <a:lstStyle/>
                    <a:p>
                      <a:endParaRPr lang="en-GB" sz="1400"/>
                    </a:p>
                  </a:txBody>
                  <a:tcPr/>
                </a:tc>
                <a:tc>
                  <a:txBody>
                    <a:bodyPr/>
                    <a:lstStyle/>
                    <a:p>
                      <a:endParaRPr lang="en-GB"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21364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(2)</a:t>
            </a:r>
          </a:p>
        </p:txBody>
      </p:sp>
      <p:sp>
        <p:nvSpPr>
          <p:cNvPr id="3" name="Content Placeholder 2"/>
          <p:cNvSpPr>
            <a:spLocks noGrp="1"/>
          </p:cNvSpPr>
          <p:nvPr>
            <p:ph idx="1"/>
          </p:nvPr>
        </p:nvSpPr>
        <p:spPr/>
        <p:txBody>
          <a:bodyPr>
            <a:noAutofit/>
          </a:bodyPr>
          <a:lstStyle/>
          <a:p>
            <a:r>
              <a:rPr lang="en-GB" sz="4000" dirty="0"/>
              <a:t>Cloud Computing Reference Architecture</a:t>
            </a:r>
          </a:p>
          <a:p>
            <a:pPr lvl="1"/>
            <a:r>
              <a:rPr lang="en-GB" sz="3600" dirty="0"/>
              <a:t>Cloud Computing Reference standard defines the basic building blocks—architectural elements and their relationships—which make up the cloud</a:t>
            </a:r>
          </a:p>
          <a:p>
            <a:pPr lvl="1"/>
            <a:r>
              <a:rPr lang="en-GB" sz="3600" dirty="0"/>
              <a:t>Cloud computing reference models were proposed by multiple cloud organizations and standard setting bodies</a:t>
            </a:r>
          </a:p>
        </p:txBody>
      </p:sp>
    </p:spTree>
    <p:extLst>
      <p:ext uri="{BB962C8B-B14F-4D97-AF65-F5344CB8AC3E}">
        <p14:creationId xmlns:p14="http://schemas.microsoft.com/office/powerpoint/2010/main" val="27767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(3)</a:t>
            </a:r>
          </a:p>
        </p:txBody>
      </p:sp>
      <p:sp>
        <p:nvSpPr>
          <p:cNvPr id="3" name="Content Placeholder 2"/>
          <p:cNvSpPr>
            <a:spLocks noGrp="1"/>
          </p:cNvSpPr>
          <p:nvPr>
            <p:ph idx="1"/>
          </p:nvPr>
        </p:nvSpPr>
        <p:spPr/>
        <p:txBody>
          <a:bodyPr>
            <a:normAutofit/>
          </a:bodyPr>
          <a:lstStyle/>
          <a:p>
            <a:r>
              <a:rPr lang="en-GB" sz="4000" dirty="0"/>
              <a:t>Cloud computing standards and laws in China</a:t>
            </a:r>
          </a:p>
          <a:p>
            <a:pPr lvl="1"/>
            <a:r>
              <a:rPr lang="en-GB" sz="3600" dirty="0"/>
              <a:t>China has developed a number of standards and laws that regulate the adoption of cloud computing technology in different aspects (security, privacy, financial and others)</a:t>
            </a:r>
          </a:p>
          <a:p>
            <a:pPr lvl="1"/>
            <a:r>
              <a:rPr lang="en-GB" sz="3600" dirty="0"/>
              <a:t>Chinese parties collaborate with international standard setting bodies</a:t>
            </a:r>
          </a:p>
        </p:txBody>
      </p:sp>
    </p:spTree>
    <p:extLst>
      <p:ext uri="{BB962C8B-B14F-4D97-AF65-F5344CB8AC3E}">
        <p14:creationId xmlns:p14="http://schemas.microsoft.com/office/powerpoint/2010/main" val="373453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323" y="3423038"/>
            <a:ext cx="10515600" cy="2852737"/>
          </a:xfrm>
        </p:spPr>
        <p:txBody>
          <a:bodyPr>
            <a:normAutofit/>
          </a:bodyPr>
          <a:lstStyle/>
          <a:p>
            <a:pPr algn="ctr"/>
            <a:r>
              <a:rPr lang="en-GB" dirty="0"/>
              <a:t>Topic 4:Virtualization</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2" y="3977"/>
            <a:ext cx="5223565" cy="3419061"/>
          </a:xfrm>
          <a:prstGeom prst="rect">
            <a:avLst/>
          </a:prstGeom>
        </p:spPr>
      </p:pic>
    </p:spTree>
    <p:extLst>
      <p:ext uri="{BB962C8B-B14F-4D97-AF65-F5344CB8AC3E}">
        <p14:creationId xmlns:p14="http://schemas.microsoft.com/office/powerpoint/2010/main" val="41938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Intended learning outcomes</a:t>
            </a:r>
          </a:p>
        </p:txBody>
      </p:sp>
      <p:sp>
        <p:nvSpPr>
          <p:cNvPr id="3" name="Content Placeholder 2"/>
          <p:cNvSpPr>
            <a:spLocks noGrp="1"/>
          </p:cNvSpPr>
          <p:nvPr>
            <p:ph idx="1"/>
          </p:nvPr>
        </p:nvSpPr>
        <p:spPr/>
        <p:txBody>
          <a:bodyPr>
            <a:normAutofit/>
          </a:bodyPr>
          <a:lstStyle/>
          <a:p>
            <a:r>
              <a:rPr lang="en-GB" sz="3600" dirty="0"/>
              <a:t>After completing this topic, you will be able to:</a:t>
            </a:r>
          </a:p>
          <a:p>
            <a:pPr lvl="1"/>
            <a:r>
              <a:rPr lang="en-GB" sz="3200" dirty="0"/>
              <a:t>Discuss system, network and storage virtualization and outline their role in enabling the cloud computing system model</a:t>
            </a:r>
          </a:p>
        </p:txBody>
      </p:sp>
    </p:spTree>
    <p:extLst>
      <p:ext uri="{BB962C8B-B14F-4D97-AF65-F5344CB8AC3E}">
        <p14:creationId xmlns:p14="http://schemas.microsoft.com/office/powerpoint/2010/main" val="152181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595" y="2351161"/>
            <a:ext cx="10664161" cy="4469802"/>
          </a:xfrm>
          <a:prstGeom prst="rect">
            <a:avLst/>
          </a:prstGeom>
        </p:spPr>
      </p:pic>
      <p:sp>
        <p:nvSpPr>
          <p:cNvPr id="22" name="标题 21">
            <a:extLst>
              <a:ext uri="{FF2B5EF4-FFF2-40B4-BE49-F238E27FC236}">
                <a16:creationId xmlns:a16="http://schemas.microsoft.com/office/drawing/2014/main" id="{30765A6E-4DDE-8F69-E738-90960F3F193C}"/>
              </a:ext>
            </a:extLst>
          </p:cNvPr>
          <p:cNvSpPr>
            <a:spLocks noGrp="1"/>
          </p:cNvSpPr>
          <p:nvPr>
            <p:ph type="title"/>
          </p:nvPr>
        </p:nvSpPr>
        <p:spPr/>
        <p:txBody>
          <a:bodyPr/>
          <a:lstStyle/>
          <a:p>
            <a:r>
              <a:rPr lang="en-US" dirty="0"/>
              <a:t>Resource Provisioning problems - Company's/Customer's View</a:t>
            </a:r>
            <a:endParaRPr lang="x-none" dirty="0"/>
          </a:p>
        </p:txBody>
      </p:sp>
      <p:sp>
        <p:nvSpPr>
          <p:cNvPr id="5" name="object 5"/>
          <p:cNvSpPr txBox="1"/>
          <p:nvPr/>
        </p:nvSpPr>
        <p:spPr>
          <a:xfrm>
            <a:off x="2163541" y="2252037"/>
            <a:ext cx="1988494"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Resource</a:t>
            </a:r>
            <a:r>
              <a:rPr sz="1500" spc="-70" dirty="0">
                <a:solidFill>
                  <a:srgbClr val="393834"/>
                </a:solidFill>
                <a:latin typeface="Arial"/>
                <a:cs typeface="Arial"/>
              </a:rPr>
              <a:t> </a:t>
            </a:r>
            <a:r>
              <a:rPr sz="1500" spc="-10" dirty="0">
                <a:solidFill>
                  <a:srgbClr val="393834"/>
                </a:solidFill>
                <a:latin typeface="Arial"/>
                <a:cs typeface="Arial"/>
              </a:rPr>
              <a:t>Wastage</a:t>
            </a:r>
            <a:endParaRPr sz="1500">
              <a:latin typeface="Arial"/>
              <a:cs typeface="Arial"/>
            </a:endParaRPr>
          </a:p>
        </p:txBody>
      </p:sp>
      <p:grpSp>
        <p:nvGrpSpPr>
          <p:cNvPr id="6" name="object 6"/>
          <p:cNvGrpSpPr/>
          <p:nvPr/>
        </p:nvGrpSpPr>
        <p:grpSpPr>
          <a:xfrm>
            <a:off x="2487537" y="2567274"/>
            <a:ext cx="5805020" cy="208045"/>
            <a:chOff x="2057400" y="2285364"/>
            <a:chExt cx="4801235" cy="229235"/>
          </a:xfrm>
        </p:grpSpPr>
        <p:sp>
          <p:nvSpPr>
            <p:cNvPr id="7" name="object 7"/>
            <p:cNvSpPr/>
            <p:nvPr/>
          </p:nvSpPr>
          <p:spPr>
            <a:xfrm>
              <a:off x="2743200" y="2285999"/>
              <a:ext cx="137160" cy="137160"/>
            </a:xfrm>
            <a:custGeom>
              <a:avLst/>
              <a:gdLst/>
              <a:ahLst/>
              <a:cxnLst/>
              <a:rect l="l" t="t" r="r" b="b"/>
              <a:pathLst>
                <a:path w="137160" h="137160">
                  <a:moveTo>
                    <a:pt x="0" y="0"/>
                  </a:moveTo>
                  <a:lnTo>
                    <a:pt x="137160" y="137160"/>
                  </a:lnTo>
                </a:path>
              </a:pathLst>
            </a:custGeom>
            <a:ln w="3175">
              <a:solidFill>
                <a:srgbClr val="000000"/>
              </a:solidFill>
            </a:ln>
          </p:spPr>
          <p:txBody>
            <a:bodyPr wrap="square" lIns="0" tIns="0" rIns="0" bIns="0" rtlCol="0"/>
            <a:lstStyle/>
            <a:p>
              <a:endParaRPr/>
            </a:p>
          </p:txBody>
        </p:sp>
        <p:sp>
          <p:nvSpPr>
            <p:cNvPr id="8" name="object 8"/>
            <p:cNvSpPr/>
            <p:nvPr/>
          </p:nvSpPr>
          <p:spPr>
            <a:xfrm>
              <a:off x="2819400" y="2362199"/>
              <a:ext cx="152400" cy="152400"/>
            </a:xfrm>
            <a:custGeom>
              <a:avLst/>
              <a:gdLst/>
              <a:ahLst/>
              <a:cxnLst/>
              <a:rect l="l" t="t" r="r" b="b"/>
              <a:pathLst>
                <a:path w="152400" h="152400">
                  <a:moveTo>
                    <a:pt x="76200" y="0"/>
                  </a:moveTo>
                  <a:lnTo>
                    <a:pt x="0" y="76200"/>
                  </a:lnTo>
                  <a:lnTo>
                    <a:pt x="152400" y="152400"/>
                  </a:lnTo>
                  <a:lnTo>
                    <a:pt x="76200" y="0"/>
                  </a:lnTo>
                  <a:close/>
                </a:path>
              </a:pathLst>
            </a:custGeom>
            <a:solidFill>
              <a:srgbClr val="000000"/>
            </a:solidFill>
          </p:spPr>
          <p:txBody>
            <a:bodyPr wrap="square" lIns="0" tIns="0" rIns="0" bIns="0" rtlCol="0"/>
            <a:lstStyle/>
            <a:p>
              <a:endParaRPr/>
            </a:p>
          </p:txBody>
        </p:sp>
        <p:sp>
          <p:nvSpPr>
            <p:cNvPr id="9" name="object 9"/>
            <p:cNvSpPr/>
            <p:nvPr/>
          </p:nvSpPr>
          <p:spPr>
            <a:xfrm>
              <a:off x="2172970" y="2285999"/>
              <a:ext cx="341630" cy="170180"/>
            </a:xfrm>
            <a:custGeom>
              <a:avLst/>
              <a:gdLst/>
              <a:ahLst/>
              <a:cxnLst/>
              <a:rect l="l" t="t" r="r" b="b"/>
              <a:pathLst>
                <a:path w="341630" h="170180">
                  <a:moveTo>
                    <a:pt x="341630" y="0"/>
                  </a:moveTo>
                  <a:lnTo>
                    <a:pt x="0" y="170179"/>
                  </a:lnTo>
                </a:path>
              </a:pathLst>
            </a:custGeom>
            <a:ln w="3175">
              <a:solidFill>
                <a:srgbClr val="000000"/>
              </a:solidFill>
            </a:ln>
          </p:spPr>
          <p:txBody>
            <a:bodyPr wrap="square" lIns="0" tIns="0" rIns="0" bIns="0" rtlCol="0"/>
            <a:lstStyle/>
            <a:p>
              <a:endParaRPr/>
            </a:p>
          </p:txBody>
        </p:sp>
        <p:sp>
          <p:nvSpPr>
            <p:cNvPr id="10" name="object 10"/>
            <p:cNvSpPr/>
            <p:nvPr/>
          </p:nvSpPr>
          <p:spPr>
            <a:xfrm>
              <a:off x="2057400" y="2393949"/>
              <a:ext cx="168910" cy="120650"/>
            </a:xfrm>
            <a:custGeom>
              <a:avLst/>
              <a:gdLst/>
              <a:ahLst/>
              <a:cxnLst/>
              <a:rect l="l" t="t" r="r" b="b"/>
              <a:pathLst>
                <a:path w="168910" h="120650">
                  <a:moveTo>
                    <a:pt x="120650" y="0"/>
                  </a:moveTo>
                  <a:lnTo>
                    <a:pt x="0" y="120650"/>
                  </a:lnTo>
                  <a:lnTo>
                    <a:pt x="168910" y="96520"/>
                  </a:lnTo>
                  <a:lnTo>
                    <a:pt x="120650" y="0"/>
                  </a:lnTo>
                  <a:close/>
                </a:path>
              </a:pathLst>
            </a:custGeom>
            <a:solidFill>
              <a:srgbClr val="000000"/>
            </a:solidFill>
          </p:spPr>
          <p:txBody>
            <a:bodyPr wrap="square" lIns="0" tIns="0" rIns="0" bIns="0" rtlCol="0"/>
            <a:lstStyle/>
            <a:p>
              <a:endParaRPr/>
            </a:p>
          </p:txBody>
        </p:sp>
        <p:sp>
          <p:nvSpPr>
            <p:cNvPr id="11" name="object 11"/>
            <p:cNvSpPr/>
            <p:nvPr/>
          </p:nvSpPr>
          <p:spPr>
            <a:xfrm>
              <a:off x="6295390" y="2285999"/>
              <a:ext cx="562610" cy="187960"/>
            </a:xfrm>
            <a:custGeom>
              <a:avLst/>
              <a:gdLst/>
              <a:ahLst/>
              <a:cxnLst/>
              <a:rect l="l" t="t" r="r" b="b"/>
              <a:pathLst>
                <a:path w="562609" h="187960">
                  <a:moveTo>
                    <a:pt x="562610" y="0"/>
                  </a:moveTo>
                  <a:lnTo>
                    <a:pt x="0" y="187960"/>
                  </a:lnTo>
                </a:path>
              </a:pathLst>
            </a:custGeom>
            <a:ln w="3175">
              <a:solidFill>
                <a:srgbClr val="000000"/>
              </a:solidFill>
            </a:ln>
          </p:spPr>
          <p:txBody>
            <a:bodyPr wrap="square" lIns="0" tIns="0" rIns="0" bIns="0" rtlCol="0"/>
            <a:lstStyle/>
            <a:p>
              <a:endParaRPr/>
            </a:p>
          </p:txBody>
        </p:sp>
        <p:sp>
          <p:nvSpPr>
            <p:cNvPr id="12" name="object 12"/>
            <p:cNvSpPr/>
            <p:nvPr/>
          </p:nvSpPr>
          <p:spPr>
            <a:xfrm>
              <a:off x="6172200" y="2411729"/>
              <a:ext cx="170180" cy="102870"/>
            </a:xfrm>
            <a:custGeom>
              <a:avLst/>
              <a:gdLst/>
              <a:ahLst/>
              <a:cxnLst/>
              <a:rect l="l" t="t" r="r" b="b"/>
              <a:pathLst>
                <a:path w="170179" h="102869">
                  <a:moveTo>
                    <a:pt x="135889" y="0"/>
                  </a:moveTo>
                  <a:lnTo>
                    <a:pt x="0" y="102870"/>
                  </a:lnTo>
                  <a:lnTo>
                    <a:pt x="170179" y="102870"/>
                  </a:lnTo>
                  <a:lnTo>
                    <a:pt x="135889"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7791209" y="2317735"/>
            <a:ext cx="2064501"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Unserved</a:t>
            </a:r>
            <a:r>
              <a:rPr sz="1500" spc="-25" dirty="0">
                <a:solidFill>
                  <a:srgbClr val="393834"/>
                </a:solidFill>
                <a:latin typeface="Arial"/>
                <a:cs typeface="Arial"/>
              </a:rPr>
              <a:t> </a:t>
            </a:r>
            <a:r>
              <a:rPr sz="1500" spc="-10" dirty="0">
                <a:solidFill>
                  <a:srgbClr val="393834"/>
                </a:solidFill>
                <a:latin typeface="Arial"/>
                <a:cs typeface="Arial"/>
              </a:rPr>
              <a:t>Requests</a:t>
            </a:r>
            <a:endParaRPr sz="1500">
              <a:latin typeface="Arial"/>
              <a:cs typeface="Arial"/>
            </a:endParaRPr>
          </a:p>
        </p:txBody>
      </p:sp>
      <p:sp>
        <p:nvSpPr>
          <p:cNvPr id="14" name="object 14"/>
          <p:cNvSpPr txBox="1"/>
          <p:nvPr/>
        </p:nvSpPr>
        <p:spPr>
          <a:xfrm>
            <a:off x="6175847" y="4871908"/>
            <a:ext cx="4859142" cy="525785"/>
          </a:xfrm>
          <a:prstGeom prst="rect">
            <a:avLst/>
          </a:prstGeom>
        </p:spPr>
        <p:txBody>
          <a:bodyPr vert="horz" wrap="square" lIns="0" tIns="12700" rIns="0" bIns="0" rtlCol="0">
            <a:spAutoFit/>
          </a:bodyPr>
          <a:lstStyle/>
          <a:p>
            <a:pPr marL="12700">
              <a:lnSpc>
                <a:spcPts val="1789"/>
              </a:lnSpc>
              <a:spcBef>
                <a:spcPts val="100"/>
              </a:spcBef>
            </a:pPr>
            <a:r>
              <a:rPr sz="1500" dirty="0">
                <a:solidFill>
                  <a:srgbClr val="393834"/>
                </a:solidFill>
                <a:latin typeface="Arial"/>
                <a:cs typeface="Arial"/>
              </a:rPr>
              <a:t>Loss</a:t>
            </a:r>
            <a:r>
              <a:rPr sz="1500" spc="-15" dirty="0">
                <a:solidFill>
                  <a:srgbClr val="393834"/>
                </a:solidFill>
                <a:latin typeface="Arial"/>
                <a:cs typeface="Arial"/>
              </a:rPr>
              <a:t> </a:t>
            </a:r>
            <a:r>
              <a:rPr sz="1500" dirty="0">
                <a:solidFill>
                  <a:srgbClr val="393834"/>
                </a:solidFill>
                <a:latin typeface="Arial"/>
                <a:cs typeface="Arial"/>
              </a:rPr>
              <a:t>of </a:t>
            </a:r>
            <a:r>
              <a:rPr sz="1500" spc="-10" dirty="0">
                <a:solidFill>
                  <a:srgbClr val="393834"/>
                </a:solidFill>
                <a:latin typeface="Arial"/>
                <a:cs typeface="Arial"/>
              </a:rPr>
              <a:t>Customers</a:t>
            </a:r>
            <a:endParaRPr sz="1500">
              <a:latin typeface="Arial"/>
              <a:cs typeface="Arial"/>
            </a:endParaRPr>
          </a:p>
          <a:p>
            <a:pPr marL="2574290">
              <a:lnSpc>
                <a:spcPts val="2150"/>
              </a:lnSpc>
            </a:pPr>
            <a:r>
              <a:rPr sz="1800" dirty="0">
                <a:solidFill>
                  <a:srgbClr val="393834"/>
                </a:solidFill>
                <a:latin typeface="Arial"/>
                <a:cs typeface="Arial"/>
              </a:rPr>
              <a:t>Big</a:t>
            </a:r>
            <a:r>
              <a:rPr sz="1800" spc="-35" dirty="0">
                <a:solidFill>
                  <a:srgbClr val="393834"/>
                </a:solidFill>
                <a:latin typeface="Arial"/>
                <a:cs typeface="Arial"/>
              </a:rPr>
              <a:t> </a:t>
            </a:r>
            <a:r>
              <a:rPr sz="1800" spc="-10" dirty="0">
                <a:solidFill>
                  <a:srgbClr val="393834"/>
                </a:solidFill>
                <a:latin typeface="Arial"/>
                <a:cs typeface="Arial"/>
              </a:rPr>
              <a:t>Headache</a:t>
            </a:r>
            <a:endParaRPr sz="1800">
              <a:latin typeface="Arial"/>
              <a:cs typeface="Arial"/>
            </a:endParaRPr>
          </a:p>
        </p:txBody>
      </p:sp>
      <p:grpSp>
        <p:nvGrpSpPr>
          <p:cNvPr id="15" name="object 15"/>
          <p:cNvGrpSpPr/>
          <p:nvPr/>
        </p:nvGrpSpPr>
        <p:grpSpPr>
          <a:xfrm>
            <a:off x="8843807" y="2567274"/>
            <a:ext cx="553552" cy="208045"/>
            <a:chOff x="7314565" y="2285364"/>
            <a:chExt cx="457834" cy="229235"/>
          </a:xfrm>
        </p:grpSpPr>
        <p:sp>
          <p:nvSpPr>
            <p:cNvPr id="16" name="object 16"/>
            <p:cNvSpPr/>
            <p:nvPr/>
          </p:nvSpPr>
          <p:spPr>
            <a:xfrm>
              <a:off x="7315200" y="2285999"/>
              <a:ext cx="341630" cy="170180"/>
            </a:xfrm>
            <a:custGeom>
              <a:avLst/>
              <a:gdLst/>
              <a:ahLst/>
              <a:cxnLst/>
              <a:rect l="l" t="t" r="r" b="b"/>
              <a:pathLst>
                <a:path w="341629" h="170180">
                  <a:moveTo>
                    <a:pt x="0" y="0"/>
                  </a:moveTo>
                  <a:lnTo>
                    <a:pt x="341629" y="170179"/>
                  </a:lnTo>
                </a:path>
              </a:pathLst>
            </a:custGeom>
            <a:ln w="3175">
              <a:solidFill>
                <a:srgbClr val="000000"/>
              </a:solidFill>
            </a:ln>
          </p:spPr>
          <p:txBody>
            <a:bodyPr wrap="square" lIns="0" tIns="0" rIns="0" bIns="0" rtlCol="0"/>
            <a:lstStyle/>
            <a:p>
              <a:endParaRPr/>
            </a:p>
          </p:txBody>
        </p:sp>
        <p:sp>
          <p:nvSpPr>
            <p:cNvPr id="17" name="object 17"/>
            <p:cNvSpPr/>
            <p:nvPr/>
          </p:nvSpPr>
          <p:spPr>
            <a:xfrm>
              <a:off x="7603490" y="2393949"/>
              <a:ext cx="168910" cy="120650"/>
            </a:xfrm>
            <a:custGeom>
              <a:avLst/>
              <a:gdLst/>
              <a:ahLst/>
              <a:cxnLst/>
              <a:rect l="l" t="t" r="r" b="b"/>
              <a:pathLst>
                <a:path w="168909" h="120650">
                  <a:moveTo>
                    <a:pt x="48259" y="0"/>
                  </a:moveTo>
                  <a:lnTo>
                    <a:pt x="0" y="96520"/>
                  </a:lnTo>
                  <a:lnTo>
                    <a:pt x="168909" y="120650"/>
                  </a:lnTo>
                  <a:lnTo>
                    <a:pt x="48259" y="0"/>
                  </a:lnTo>
                  <a:close/>
                </a:path>
              </a:pathLst>
            </a:custGeom>
            <a:solidFill>
              <a:srgbClr val="000000"/>
            </a:solidFill>
          </p:spPr>
          <p:txBody>
            <a:bodyPr wrap="square" lIns="0" tIns="0" rIns="0" bIns="0" rtlCol="0"/>
            <a:lstStyle/>
            <a:p>
              <a:endParaRPr/>
            </a:p>
          </p:txBody>
        </p:sp>
      </p:grpSp>
      <p:sp>
        <p:nvSpPr>
          <p:cNvPr id="3" name="矩形 2">
            <a:extLst>
              <a:ext uri="{FF2B5EF4-FFF2-40B4-BE49-F238E27FC236}">
                <a16:creationId xmlns:a16="http://schemas.microsoft.com/office/drawing/2014/main" id="{EDE5C318-DE38-9C75-AFF0-8BDAFDE4D516}"/>
              </a:ext>
            </a:extLst>
          </p:cNvPr>
          <p:cNvSpPr/>
          <p:nvPr/>
        </p:nvSpPr>
        <p:spPr>
          <a:xfrm>
            <a:off x="6096000" y="1825625"/>
            <a:ext cx="5443405" cy="2828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 name="矩形 3">
            <a:extLst>
              <a:ext uri="{FF2B5EF4-FFF2-40B4-BE49-F238E27FC236}">
                <a16:creationId xmlns:a16="http://schemas.microsoft.com/office/drawing/2014/main" id="{F3CD4AC1-39EA-C27E-F8E5-A7BB34FE80AE}"/>
              </a:ext>
            </a:extLst>
          </p:cNvPr>
          <p:cNvSpPr/>
          <p:nvPr/>
        </p:nvSpPr>
        <p:spPr>
          <a:xfrm>
            <a:off x="3260729" y="4654193"/>
            <a:ext cx="7095621" cy="21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71112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595" y="2351161"/>
            <a:ext cx="10664161" cy="4469802"/>
          </a:xfrm>
          <a:prstGeom prst="rect">
            <a:avLst/>
          </a:prstGeom>
        </p:spPr>
      </p:pic>
      <p:sp>
        <p:nvSpPr>
          <p:cNvPr id="22" name="标题 21">
            <a:extLst>
              <a:ext uri="{FF2B5EF4-FFF2-40B4-BE49-F238E27FC236}">
                <a16:creationId xmlns:a16="http://schemas.microsoft.com/office/drawing/2014/main" id="{30765A6E-4DDE-8F69-E738-90960F3F193C}"/>
              </a:ext>
            </a:extLst>
          </p:cNvPr>
          <p:cNvSpPr>
            <a:spLocks noGrp="1"/>
          </p:cNvSpPr>
          <p:nvPr>
            <p:ph type="title"/>
          </p:nvPr>
        </p:nvSpPr>
        <p:spPr/>
        <p:txBody>
          <a:bodyPr/>
          <a:lstStyle/>
          <a:p>
            <a:r>
              <a:rPr lang="en-US" dirty="0"/>
              <a:t>Resource Provisioning problems - Company's/Customer's View</a:t>
            </a:r>
            <a:endParaRPr lang="x-none" dirty="0"/>
          </a:p>
        </p:txBody>
      </p:sp>
      <p:sp>
        <p:nvSpPr>
          <p:cNvPr id="5" name="object 5"/>
          <p:cNvSpPr txBox="1"/>
          <p:nvPr/>
        </p:nvSpPr>
        <p:spPr>
          <a:xfrm>
            <a:off x="2163541" y="2252037"/>
            <a:ext cx="1988494"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Resource</a:t>
            </a:r>
            <a:r>
              <a:rPr sz="1500" spc="-70" dirty="0">
                <a:solidFill>
                  <a:srgbClr val="393834"/>
                </a:solidFill>
                <a:latin typeface="Arial"/>
                <a:cs typeface="Arial"/>
              </a:rPr>
              <a:t> </a:t>
            </a:r>
            <a:r>
              <a:rPr sz="1500" spc="-10" dirty="0">
                <a:solidFill>
                  <a:srgbClr val="393834"/>
                </a:solidFill>
                <a:latin typeface="Arial"/>
                <a:cs typeface="Arial"/>
              </a:rPr>
              <a:t>Wastage</a:t>
            </a:r>
            <a:endParaRPr sz="1500">
              <a:latin typeface="Arial"/>
              <a:cs typeface="Arial"/>
            </a:endParaRPr>
          </a:p>
        </p:txBody>
      </p:sp>
      <p:grpSp>
        <p:nvGrpSpPr>
          <p:cNvPr id="6" name="object 6"/>
          <p:cNvGrpSpPr/>
          <p:nvPr/>
        </p:nvGrpSpPr>
        <p:grpSpPr>
          <a:xfrm>
            <a:off x="2487537" y="2567274"/>
            <a:ext cx="5805020" cy="208045"/>
            <a:chOff x="2057400" y="2285364"/>
            <a:chExt cx="4801235" cy="229235"/>
          </a:xfrm>
        </p:grpSpPr>
        <p:sp>
          <p:nvSpPr>
            <p:cNvPr id="7" name="object 7"/>
            <p:cNvSpPr/>
            <p:nvPr/>
          </p:nvSpPr>
          <p:spPr>
            <a:xfrm>
              <a:off x="2743200" y="2285999"/>
              <a:ext cx="137160" cy="137160"/>
            </a:xfrm>
            <a:custGeom>
              <a:avLst/>
              <a:gdLst/>
              <a:ahLst/>
              <a:cxnLst/>
              <a:rect l="l" t="t" r="r" b="b"/>
              <a:pathLst>
                <a:path w="137160" h="137160">
                  <a:moveTo>
                    <a:pt x="0" y="0"/>
                  </a:moveTo>
                  <a:lnTo>
                    <a:pt x="137160" y="137160"/>
                  </a:lnTo>
                </a:path>
              </a:pathLst>
            </a:custGeom>
            <a:ln w="3175">
              <a:solidFill>
                <a:srgbClr val="000000"/>
              </a:solidFill>
            </a:ln>
          </p:spPr>
          <p:txBody>
            <a:bodyPr wrap="square" lIns="0" tIns="0" rIns="0" bIns="0" rtlCol="0"/>
            <a:lstStyle/>
            <a:p>
              <a:endParaRPr/>
            </a:p>
          </p:txBody>
        </p:sp>
        <p:sp>
          <p:nvSpPr>
            <p:cNvPr id="8" name="object 8"/>
            <p:cNvSpPr/>
            <p:nvPr/>
          </p:nvSpPr>
          <p:spPr>
            <a:xfrm>
              <a:off x="2819400" y="2362199"/>
              <a:ext cx="152400" cy="152400"/>
            </a:xfrm>
            <a:custGeom>
              <a:avLst/>
              <a:gdLst/>
              <a:ahLst/>
              <a:cxnLst/>
              <a:rect l="l" t="t" r="r" b="b"/>
              <a:pathLst>
                <a:path w="152400" h="152400">
                  <a:moveTo>
                    <a:pt x="76200" y="0"/>
                  </a:moveTo>
                  <a:lnTo>
                    <a:pt x="0" y="76200"/>
                  </a:lnTo>
                  <a:lnTo>
                    <a:pt x="152400" y="152400"/>
                  </a:lnTo>
                  <a:lnTo>
                    <a:pt x="76200" y="0"/>
                  </a:lnTo>
                  <a:close/>
                </a:path>
              </a:pathLst>
            </a:custGeom>
            <a:solidFill>
              <a:srgbClr val="000000"/>
            </a:solidFill>
          </p:spPr>
          <p:txBody>
            <a:bodyPr wrap="square" lIns="0" tIns="0" rIns="0" bIns="0" rtlCol="0"/>
            <a:lstStyle/>
            <a:p>
              <a:endParaRPr/>
            </a:p>
          </p:txBody>
        </p:sp>
        <p:sp>
          <p:nvSpPr>
            <p:cNvPr id="9" name="object 9"/>
            <p:cNvSpPr/>
            <p:nvPr/>
          </p:nvSpPr>
          <p:spPr>
            <a:xfrm>
              <a:off x="2172970" y="2285999"/>
              <a:ext cx="341630" cy="170180"/>
            </a:xfrm>
            <a:custGeom>
              <a:avLst/>
              <a:gdLst/>
              <a:ahLst/>
              <a:cxnLst/>
              <a:rect l="l" t="t" r="r" b="b"/>
              <a:pathLst>
                <a:path w="341630" h="170180">
                  <a:moveTo>
                    <a:pt x="341630" y="0"/>
                  </a:moveTo>
                  <a:lnTo>
                    <a:pt x="0" y="170179"/>
                  </a:lnTo>
                </a:path>
              </a:pathLst>
            </a:custGeom>
            <a:ln w="3175">
              <a:solidFill>
                <a:srgbClr val="000000"/>
              </a:solidFill>
            </a:ln>
          </p:spPr>
          <p:txBody>
            <a:bodyPr wrap="square" lIns="0" tIns="0" rIns="0" bIns="0" rtlCol="0"/>
            <a:lstStyle/>
            <a:p>
              <a:endParaRPr/>
            </a:p>
          </p:txBody>
        </p:sp>
        <p:sp>
          <p:nvSpPr>
            <p:cNvPr id="10" name="object 10"/>
            <p:cNvSpPr/>
            <p:nvPr/>
          </p:nvSpPr>
          <p:spPr>
            <a:xfrm>
              <a:off x="2057400" y="2393949"/>
              <a:ext cx="168910" cy="120650"/>
            </a:xfrm>
            <a:custGeom>
              <a:avLst/>
              <a:gdLst/>
              <a:ahLst/>
              <a:cxnLst/>
              <a:rect l="l" t="t" r="r" b="b"/>
              <a:pathLst>
                <a:path w="168910" h="120650">
                  <a:moveTo>
                    <a:pt x="120650" y="0"/>
                  </a:moveTo>
                  <a:lnTo>
                    <a:pt x="0" y="120650"/>
                  </a:lnTo>
                  <a:lnTo>
                    <a:pt x="168910" y="96520"/>
                  </a:lnTo>
                  <a:lnTo>
                    <a:pt x="120650" y="0"/>
                  </a:lnTo>
                  <a:close/>
                </a:path>
              </a:pathLst>
            </a:custGeom>
            <a:solidFill>
              <a:srgbClr val="000000"/>
            </a:solidFill>
          </p:spPr>
          <p:txBody>
            <a:bodyPr wrap="square" lIns="0" tIns="0" rIns="0" bIns="0" rtlCol="0"/>
            <a:lstStyle/>
            <a:p>
              <a:endParaRPr/>
            </a:p>
          </p:txBody>
        </p:sp>
        <p:sp>
          <p:nvSpPr>
            <p:cNvPr id="11" name="object 11"/>
            <p:cNvSpPr/>
            <p:nvPr/>
          </p:nvSpPr>
          <p:spPr>
            <a:xfrm>
              <a:off x="6295390" y="2285999"/>
              <a:ext cx="562610" cy="187960"/>
            </a:xfrm>
            <a:custGeom>
              <a:avLst/>
              <a:gdLst/>
              <a:ahLst/>
              <a:cxnLst/>
              <a:rect l="l" t="t" r="r" b="b"/>
              <a:pathLst>
                <a:path w="562609" h="187960">
                  <a:moveTo>
                    <a:pt x="562610" y="0"/>
                  </a:moveTo>
                  <a:lnTo>
                    <a:pt x="0" y="187960"/>
                  </a:lnTo>
                </a:path>
              </a:pathLst>
            </a:custGeom>
            <a:ln w="3175">
              <a:solidFill>
                <a:srgbClr val="000000"/>
              </a:solidFill>
            </a:ln>
          </p:spPr>
          <p:txBody>
            <a:bodyPr wrap="square" lIns="0" tIns="0" rIns="0" bIns="0" rtlCol="0"/>
            <a:lstStyle/>
            <a:p>
              <a:endParaRPr/>
            </a:p>
          </p:txBody>
        </p:sp>
        <p:sp>
          <p:nvSpPr>
            <p:cNvPr id="12" name="object 12"/>
            <p:cNvSpPr/>
            <p:nvPr/>
          </p:nvSpPr>
          <p:spPr>
            <a:xfrm>
              <a:off x="6172200" y="2411729"/>
              <a:ext cx="170180" cy="102870"/>
            </a:xfrm>
            <a:custGeom>
              <a:avLst/>
              <a:gdLst/>
              <a:ahLst/>
              <a:cxnLst/>
              <a:rect l="l" t="t" r="r" b="b"/>
              <a:pathLst>
                <a:path w="170179" h="102869">
                  <a:moveTo>
                    <a:pt x="135889" y="0"/>
                  </a:moveTo>
                  <a:lnTo>
                    <a:pt x="0" y="102870"/>
                  </a:lnTo>
                  <a:lnTo>
                    <a:pt x="170179" y="102870"/>
                  </a:lnTo>
                  <a:lnTo>
                    <a:pt x="135889"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7791209" y="2317735"/>
            <a:ext cx="2064501"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Unserved</a:t>
            </a:r>
            <a:r>
              <a:rPr sz="1500" spc="-25" dirty="0">
                <a:solidFill>
                  <a:srgbClr val="393834"/>
                </a:solidFill>
                <a:latin typeface="Arial"/>
                <a:cs typeface="Arial"/>
              </a:rPr>
              <a:t> </a:t>
            </a:r>
            <a:r>
              <a:rPr sz="1500" spc="-10" dirty="0">
                <a:solidFill>
                  <a:srgbClr val="393834"/>
                </a:solidFill>
                <a:latin typeface="Arial"/>
                <a:cs typeface="Arial"/>
              </a:rPr>
              <a:t>Requests</a:t>
            </a:r>
            <a:endParaRPr sz="1500">
              <a:latin typeface="Arial"/>
              <a:cs typeface="Arial"/>
            </a:endParaRPr>
          </a:p>
        </p:txBody>
      </p:sp>
      <p:sp>
        <p:nvSpPr>
          <p:cNvPr id="14" name="object 14"/>
          <p:cNvSpPr txBox="1"/>
          <p:nvPr/>
        </p:nvSpPr>
        <p:spPr>
          <a:xfrm>
            <a:off x="6175847" y="4871908"/>
            <a:ext cx="4859142" cy="525785"/>
          </a:xfrm>
          <a:prstGeom prst="rect">
            <a:avLst/>
          </a:prstGeom>
        </p:spPr>
        <p:txBody>
          <a:bodyPr vert="horz" wrap="square" lIns="0" tIns="12700" rIns="0" bIns="0" rtlCol="0">
            <a:spAutoFit/>
          </a:bodyPr>
          <a:lstStyle/>
          <a:p>
            <a:pPr marL="12700">
              <a:lnSpc>
                <a:spcPts val="1789"/>
              </a:lnSpc>
              <a:spcBef>
                <a:spcPts val="100"/>
              </a:spcBef>
            </a:pPr>
            <a:r>
              <a:rPr sz="1500" dirty="0">
                <a:solidFill>
                  <a:srgbClr val="393834"/>
                </a:solidFill>
                <a:latin typeface="Arial"/>
                <a:cs typeface="Arial"/>
              </a:rPr>
              <a:t>Loss</a:t>
            </a:r>
            <a:r>
              <a:rPr sz="1500" spc="-15" dirty="0">
                <a:solidFill>
                  <a:srgbClr val="393834"/>
                </a:solidFill>
                <a:latin typeface="Arial"/>
                <a:cs typeface="Arial"/>
              </a:rPr>
              <a:t> </a:t>
            </a:r>
            <a:r>
              <a:rPr sz="1500" dirty="0">
                <a:solidFill>
                  <a:srgbClr val="393834"/>
                </a:solidFill>
                <a:latin typeface="Arial"/>
                <a:cs typeface="Arial"/>
              </a:rPr>
              <a:t>of </a:t>
            </a:r>
            <a:r>
              <a:rPr sz="1500" spc="-10" dirty="0">
                <a:solidFill>
                  <a:srgbClr val="393834"/>
                </a:solidFill>
                <a:latin typeface="Arial"/>
                <a:cs typeface="Arial"/>
              </a:rPr>
              <a:t>Customers</a:t>
            </a:r>
            <a:endParaRPr sz="1500">
              <a:latin typeface="Arial"/>
              <a:cs typeface="Arial"/>
            </a:endParaRPr>
          </a:p>
          <a:p>
            <a:pPr marL="2574290">
              <a:lnSpc>
                <a:spcPts val="2150"/>
              </a:lnSpc>
            </a:pPr>
            <a:r>
              <a:rPr sz="1800" dirty="0">
                <a:solidFill>
                  <a:srgbClr val="393834"/>
                </a:solidFill>
                <a:latin typeface="Arial"/>
                <a:cs typeface="Arial"/>
              </a:rPr>
              <a:t>Big</a:t>
            </a:r>
            <a:r>
              <a:rPr sz="1800" spc="-35" dirty="0">
                <a:solidFill>
                  <a:srgbClr val="393834"/>
                </a:solidFill>
                <a:latin typeface="Arial"/>
                <a:cs typeface="Arial"/>
              </a:rPr>
              <a:t> </a:t>
            </a:r>
            <a:r>
              <a:rPr sz="1800" spc="-10" dirty="0">
                <a:solidFill>
                  <a:srgbClr val="393834"/>
                </a:solidFill>
                <a:latin typeface="Arial"/>
                <a:cs typeface="Arial"/>
              </a:rPr>
              <a:t>Headache</a:t>
            </a:r>
            <a:endParaRPr sz="1800">
              <a:latin typeface="Arial"/>
              <a:cs typeface="Arial"/>
            </a:endParaRPr>
          </a:p>
        </p:txBody>
      </p:sp>
      <p:grpSp>
        <p:nvGrpSpPr>
          <p:cNvPr id="15" name="object 15"/>
          <p:cNvGrpSpPr/>
          <p:nvPr/>
        </p:nvGrpSpPr>
        <p:grpSpPr>
          <a:xfrm>
            <a:off x="8843807" y="2567274"/>
            <a:ext cx="553552" cy="208045"/>
            <a:chOff x="7314565" y="2285364"/>
            <a:chExt cx="457834" cy="229235"/>
          </a:xfrm>
        </p:grpSpPr>
        <p:sp>
          <p:nvSpPr>
            <p:cNvPr id="16" name="object 16"/>
            <p:cNvSpPr/>
            <p:nvPr/>
          </p:nvSpPr>
          <p:spPr>
            <a:xfrm>
              <a:off x="7315200" y="2285999"/>
              <a:ext cx="341630" cy="170180"/>
            </a:xfrm>
            <a:custGeom>
              <a:avLst/>
              <a:gdLst/>
              <a:ahLst/>
              <a:cxnLst/>
              <a:rect l="l" t="t" r="r" b="b"/>
              <a:pathLst>
                <a:path w="341629" h="170180">
                  <a:moveTo>
                    <a:pt x="0" y="0"/>
                  </a:moveTo>
                  <a:lnTo>
                    <a:pt x="341629" y="170179"/>
                  </a:lnTo>
                </a:path>
              </a:pathLst>
            </a:custGeom>
            <a:ln w="3175">
              <a:solidFill>
                <a:srgbClr val="000000"/>
              </a:solidFill>
            </a:ln>
          </p:spPr>
          <p:txBody>
            <a:bodyPr wrap="square" lIns="0" tIns="0" rIns="0" bIns="0" rtlCol="0"/>
            <a:lstStyle/>
            <a:p>
              <a:endParaRPr/>
            </a:p>
          </p:txBody>
        </p:sp>
        <p:sp>
          <p:nvSpPr>
            <p:cNvPr id="17" name="object 17"/>
            <p:cNvSpPr/>
            <p:nvPr/>
          </p:nvSpPr>
          <p:spPr>
            <a:xfrm>
              <a:off x="7603490" y="2393949"/>
              <a:ext cx="168910" cy="120650"/>
            </a:xfrm>
            <a:custGeom>
              <a:avLst/>
              <a:gdLst/>
              <a:ahLst/>
              <a:cxnLst/>
              <a:rect l="l" t="t" r="r" b="b"/>
              <a:pathLst>
                <a:path w="168909" h="120650">
                  <a:moveTo>
                    <a:pt x="48259" y="0"/>
                  </a:moveTo>
                  <a:lnTo>
                    <a:pt x="0" y="96520"/>
                  </a:lnTo>
                  <a:lnTo>
                    <a:pt x="168909" y="120650"/>
                  </a:lnTo>
                  <a:lnTo>
                    <a:pt x="48259" y="0"/>
                  </a:lnTo>
                  <a:close/>
                </a:path>
              </a:pathLst>
            </a:custGeom>
            <a:solidFill>
              <a:srgbClr val="000000"/>
            </a:solidFill>
          </p:spPr>
          <p:txBody>
            <a:bodyPr wrap="square" lIns="0" tIns="0" rIns="0" bIns="0" rtlCol="0"/>
            <a:lstStyle/>
            <a:p>
              <a:endParaRPr/>
            </a:p>
          </p:txBody>
        </p:sp>
      </p:grpSp>
      <p:sp>
        <p:nvSpPr>
          <p:cNvPr id="4" name="矩形 3">
            <a:extLst>
              <a:ext uri="{FF2B5EF4-FFF2-40B4-BE49-F238E27FC236}">
                <a16:creationId xmlns:a16="http://schemas.microsoft.com/office/drawing/2014/main" id="{F3CD4AC1-39EA-C27E-F8E5-A7BB34FE80AE}"/>
              </a:ext>
            </a:extLst>
          </p:cNvPr>
          <p:cNvSpPr/>
          <p:nvPr/>
        </p:nvSpPr>
        <p:spPr>
          <a:xfrm>
            <a:off x="3260729" y="4654193"/>
            <a:ext cx="7095621" cy="21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83317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595" y="2351161"/>
            <a:ext cx="10664161" cy="4469802"/>
          </a:xfrm>
          <a:prstGeom prst="rect">
            <a:avLst/>
          </a:prstGeom>
        </p:spPr>
      </p:pic>
      <p:sp>
        <p:nvSpPr>
          <p:cNvPr id="22" name="标题 21">
            <a:extLst>
              <a:ext uri="{FF2B5EF4-FFF2-40B4-BE49-F238E27FC236}">
                <a16:creationId xmlns:a16="http://schemas.microsoft.com/office/drawing/2014/main" id="{30765A6E-4DDE-8F69-E738-90960F3F193C}"/>
              </a:ext>
            </a:extLst>
          </p:cNvPr>
          <p:cNvSpPr>
            <a:spLocks noGrp="1"/>
          </p:cNvSpPr>
          <p:nvPr>
            <p:ph type="title"/>
          </p:nvPr>
        </p:nvSpPr>
        <p:spPr/>
        <p:txBody>
          <a:bodyPr/>
          <a:lstStyle/>
          <a:p>
            <a:r>
              <a:rPr lang="en-US" dirty="0"/>
              <a:t>Resource Provisioning problems - Company's/Customer's View</a:t>
            </a:r>
            <a:endParaRPr lang="x-none" dirty="0"/>
          </a:p>
        </p:txBody>
      </p:sp>
      <p:sp>
        <p:nvSpPr>
          <p:cNvPr id="5" name="object 5"/>
          <p:cNvSpPr txBox="1"/>
          <p:nvPr/>
        </p:nvSpPr>
        <p:spPr>
          <a:xfrm>
            <a:off x="2163541" y="2252037"/>
            <a:ext cx="1988494"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Resource</a:t>
            </a:r>
            <a:r>
              <a:rPr sz="1500" spc="-70" dirty="0">
                <a:solidFill>
                  <a:srgbClr val="393834"/>
                </a:solidFill>
                <a:latin typeface="Arial"/>
                <a:cs typeface="Arial"/>
              </a:rPr>
              <a:t> </a:t>
            </a:r>
            <a:r>
              <a:rPr sz="1500" spc="-10" dirty="0">
                <a:solidFill>
                  <a:srgbClr val="393834"/>
                </a:solidFill>
                <a:latin typeface="Arial"/>
                <a:cs typeface="Arial"/>
              </a:rPr>
              <a:t>Wastage</a:t>
            </a:r>
            <a:endParaRPr sz="1500">
              <a:latin typeface="Arial"/>
              <a:cs typeface="Arial"/>
            </a:endParaRPr>
          </a:p>
        </p:txBody>
      </p:sp>
      <p:grpSp>
        <p:nvGrpSpPr>
          <p:cNvPr id="6" name="object 6"/>
          <p:cNvGrpSpPr/>
          <p:nvPr/>
        </p:nvGrpSpPr>
        <p:grpSpPr>
          <a:xfrm>
            <a:off x="2487537" y="2567274"/>
            <a:ext cx="5805020" cy="208045"/>
            <a:chOff x="2057400" y="2285364"/>
            <a:chExt cx="4801235" cy="229235"/>
          </a:xfrm>
        </p:grpSpPr>
        <p:sp>
          <p:nvSpPr>
            <p:cNvPr id="7" name="object 7"/>
            <p:cNvSpPr/>
            <p:nvPr/>
          </p:nvSpPr>
          <p:spPr>
            <a:xfrm>
              <a:off x="2743200" y="2285999"/>
              <a:ext cx="137160" cy="137160"/>
            </a:xfrm>
            <a:custGeom>
              <a:avLst/>
              <a:gdLst/>
              <a:ahLst/>
              <a:cxnLst/>
              <a:rect l="l" t="t" r="r" b="b"/>
              <a:pathLst>
                <a:path w="137160" h="137160">
                  <a:moveTo>
                    <a:pt x="0" y="0"/>
                  </a:moveTo>
                  <a:lnTo>
                    <a:pt x="137160" y="137160"/>
                  </a:lnTo>
                </a:path>
              </a:pathLst>
            </a:custGeom>
            <a:ln w="3175">
              <a:solidFill>
                <a:srgbClr val="000000"/>
              </a:solidFill>
            </a:ln>
          </p:spPr>
          <p:txBody>
            <a:bodyPr wrap="square" lIns="0" tIns="0" rIns="0" bIns="0" rtlCol="0"/>
            <a:lstStyle/>
            <a:p>
              <a:endParaRPr/>
            </a:p>
          </p:txBody>
        </p:sp>
        <p:sp>
          <p:nvSpPr>
            <p:cNvPr id="8" name="object 8"/>
            <p:cNvSpPr/>
            <p:nvPr/>
          </p:nvSpPr>
          <p:spPr>
            <a:xfrm>
              <a:off x="2819400" y="2362199"/>
              <a:ext cx="152400" cy="152400"/>
            </a:xfrm>
            <a:custGeom>
              <a:avLst/>
              <a:gdLst/>
              <a:ahLst/>
              <a:cxnLst/>
              <a:rect l="l" t="t" r="r" b="b"/>
              <a:pathLst>
                <a:path w="152400" h="152400">
                  <a:moveTo>
                    <a:pt x="76200" y="0"/>
                  </a:moveTo>
                  <a:lnTo>
                    <a:pt x="0" y="76200"/>
                  </a:lnTo>
                  <a:lnTo>
                    <a:pt x="152400" y="152400"/>
                  </a:lnTo>
                  <a:lnTo>
                    <a:pt x="76200" y="0"/>
                  </a:lnTo>
                  <a:close/>
                </a:path>
              </a:pathLst>
            </a:custGeom>
            <a:solidFill>
              <a:srgbClr val="000000"/>
            </a:solidFill>
          </p:spPr>
          <p:txBody>
            <a:bodyPr wrap="square" lIns="0" tIns="0" rIns="0" bIns="0" rtlCol="0"/>
            <a:lstStyle/>
            <a:p>
              <a:endParaRPr/>
            </a:p>
          </p:txBody>
        </p:sp>
        <p:sp>
          <p:nvSpPr>
            <p:cNvPr id="9" name="object 9"/>
            <p:cNvSpPr/>
            <p:nvPr/>
          </p:nvSpPr>
          <p:spPr>
            <a:xfrm>
              <a:off x="2172970" y="2285999"/>
              <a:ext cx="341630" cy="170180"/>
            </a:xfrm>
            <a:custGeom>
              <a:avLst/>
              <a:gdLst/>
              <a:ahLst/>
              <a:cxnLst/>
              <a:rect l="l" t="t" r="r" b="b"/>
              <a:pathLst>
                <a:path w="341630" h="170180">
                  <a:moveTo>
                    <a:pt x="341630" y="0"/>
                  </a:moveTo>
                  <a:lnTo>
                    <a:pt x="0" y="170179"/>
                  </a:lnTo>
                </a:path>
              </a:pathLst>
            </a:custGeom>
            <a:ln w="3175">
              <a:solidFill>
                <a:srgbClr val="000000"/>
              </a:solidFill>
            </a:ln>
          </p:spPr>
          <p:txBody>
            <a:bodyPr wrap="square" lIns="0" tIns="0" rIns="0" bIns="0" rtlCol="0"/>
            <a:lstStyle/>
            <a:p>
              <a:endParaRPr/>
            </a:p>
          </p:txBody>
        </p:sp>
        <p:sp>
          <p:nvSpPr>
            <p:cNvPr id="10" name="object 10"/>
            <p:cNvSpPr/>
            <p:nvPr/>
          </p:nvSpPr>
          <p:spPr>
            <a:xfrm>
              <a:off x="2057400" y="2393949"/>
              <a:ext cx="168910" cy="120650"/>
            </a:xfrm>
            <a:custGeom>
              <a:avLst/>
              <a:gdLst/>
              <a:ahLst/>
              <a:cxnLst/>
              <a:rect l="l" t="t" r="r" b="b"/>
              <a:pathLst>
                <a:path w="168910" h="120650">
                  <a:moveTo>
                    <a:pt x="120650" y="0"/>
                  </a:moveTo>
                  <a:lnTo>
                    <a:pt x="0" y="120650"/>
                  </a:lnTo>
                  <a:lnTo>
                    <a:pt x="168910" y="96520"/>
                  </a:lnTo>
                  <a:lnTo>
                    <a:pt x="120650" y="0"/>
                  </a:lnTo>
                  <a:close/>
                </a:path>
              </a:pathLst>
            </a:custGeom>
            <a:solidFill>
              <a:srgbClr val="000000"/>
            </a:solidFill>
          </p:spPr>
          <p:txBody>
            <a:bodyPr wrap="square" lIns="0" tIns="0" rIns="0" bIns="0" rtlCol="0"/>
            <a:lstStyle/>
            <a:p>
              <a:endParaRPr/>
            </a:p>
          </p:txBody>
        </p:sp>
        <p:sp>
          <p:nvSpPr>
            <p:cNvPr id="11" name="object 11"/>
            <p:cNvSpPr/>
            <p:nvPr/>
          </p:nvSpPr>
          <p:spPr>
            <a:xfrm>
              <a:off x="6295390" y="2285999"/>
              <a:ext cx="562610" cy="187960"/>
            </a:xfrm>
            <a:custGeom>
              <a:avLst/>
              <a:gdLst/>
              <a:ahLst/>
              <a:cxnLst/>
              <a:rect l="l" t="t" r="r" b="b"/>
              <a:pathLst>
                <a:path w="562609" h="187960">
                  <a:moveTo>
                    <a:pt x="562610" y="0"/>
                  </a:moveTo>
                  <a:lnTo>
                    <a:pt x="0" y="187960"/>
                  </a:lnTo>
                </a:path>
              </a:pathLst>
            </a:custGeom>
            <a:ln w="3175">
              <a:solidFill>
                <a:srgbClr val="000000"/>
              </a:solidFill>
            </a:ln>
          </p:spPr>
          <p:txBody>
            <a:bodyPr wrap="square" lIns="0" tIns="0" rIns="0" bIns="0" rtlCol="0"/>
            <a:lstStyle/>
            <a:p>
              <a:endParaRPr/>
            </a:p>
          </p:txBody>
        </p:sp>
        <p:sp>
          <p:nvSpPr>
            <p:cNvPr id="12" name="object 12"/>
            <p:cNvSpPr/>
            <p:nvPr/>
          </p:nvSpPr>
          <p:spPr>
            <a:xfrm>
              <a:off x="6172200" y="2411729"/>
              <a:ext cx="170180" cy="102870"/>
            </a:xfrm>
            <a:custGeom>
              <a:avLst/>
              <a:gdLst/>
              <a:ahLst/>
              <a:cxnLst/>
              <a:rect l="l" t="t" r="r" b="b"/>
              <a:pathLst>
                <a:path w="170179" h="102869">
                  <a:moveTo>
                    <a:pt x="135889" y="0"/>
                  </a:moveTo>
                  <a:lnTo>
                    <a:pt x="0" y="102870"/>
                  </a:lnTo>
                  <a:lnTo>
                    <a:pt x="170179" y="102870"/>
                  </a:lnTo>
                  <a:lnTo>
                    <a:pt x="135889"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7791209" y="2317735"/>
            <a:ext cx="2064501" cy="243656"/>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393834"/>
                </a:solidFill>
                <a:latin typeface="Arial"/>
                <a:cs typeface="Arial"/>
              </a:rPr>
              <a:t>Unserved</a:t>
            </a:r>
            <a:r>
              <a:rPr sz="1500" spc="-25" dirty="0">
                <a:solidFill>
                  <a:srgbClr val="393834"/>
                </a:solidFill>
                <a:latin typeface="Arial"/>
                <a:cs typeface="Arial"/>
              </a:rPr>
              <a:t> </a:t>
            </a:r>
            <a:r>
              <a:rPr sz="1500" spc="-10" dirty="0">
                <a:solidFill>
                  <a:srgbClr val="393834"/>
                </a:solidFill>
                <a:latin typeface="Arial"/>
                <a:cs typeface="Arial"/>
              </a:rPr>
              <a:t>Requests</a:t>
            </a:r>
            <a:endParaRPr sz="1500">
              <a:latin typeface="Arial"/>
              <a:cs typeface="Arial"/>
            </a:endParaRPr>
          </a:p>
        </p:txBody>
      </p:sp>
      <p:sp>
        <p:nvSpPr>
          <p:cNvPr id="14" name="object 14"/>
          <p:cNvSpPr txBox="1"/>
          <p:nvPr/>
        </p:nvSpPr>
        <p:spPr>
          <a:xfrm>
            <a:off x="6175847" y="4871908"/>
            <a:ext cx="4859142" cy="525785"/>
          </a:xfrm>
          <a:prstGeom prst="rect">
            <a:avLst/>
          </a:prstGeom>
        </p:spPr>
        <p:txBody>
          <a:bodyPr vert="horz" wrap="square" lIns="0" tIns="12700" rIns="0" bIns="0" rtlCol="0">
            <a:spAutoFit/>
          </a:bodyPr>
          <a:lstStyle/>
          <a:p>
            <a:pPr marL="12700">
              <a:lnSpc>
                <a:spcPts val="1789"/>
              </a:lnSpc>
              <a:spcBef>
                <a:spcPts val="100"/>
              </a:spcBef>
            </a:pPr>
            <a:r>
              <a:rPr sz="1500" dirty="0">
                <a:solidFill>
                  <a:srgbClr val="393834"/>
                </a:solidFill>
                <a:latin typeface="Arial"/>
                <a:cs typeface="Arial"/>
              </a:rPr>
              <a:t>Loss</a:t>
            </a:r>
            <a:r>
              <a:rPr sz="1500" spc="-15" dirty="0">
                <a:solidFill>
                  <a:srgbClr val="393834"/>
                </a:solidFill>
                <a:latin typeface="Arial"/>
                <a:cs typeface="Arial"/>
              </a:rPr>
              <a:t> </a:t>
            </a:r>
            <a:r>
              <a:rPr sz="1500" dirty="0">
                <a:solidFill>
                  <a:srgbClr val="393834"/>
                </a:solidFill>
                <a:latin typeface="Arial"/>
                <a:cs typeface="Arial"/>
              </a:rPr>
              <a:t>of </a:t>
            </a:r>
            <a:r>
              <a:rPr sz="1500" spc="-10" dirty="0">
                <a:solidFill>
                  <a:srgbClr val="393834"/>
                </a:solidFill>
                <a:latin typeface="Arial"/>
                <a:cs typeface="Arial"/>
              </a:rPr>
              <a:t>Customers</a:t>
            </a:r>
            <a:endParaRPr sz="1500">
              <a:latin typeface="Arial"/>
              <a:cs typeface="Arial"/>
            </a:endParaRPr>
          </a:p>
          <a:p>
            <a:pPr marL="2574290">
              <a:lnSpc>
                <a:spcPts val="2150"/>
              </a:lnSpc>
            </a:pPr>
            <a:r>
              <a:rPr sz="1800" dirty="0">
                <a:solidFill>
                  <a:srgbClr val="393834"/>
                </a:solidFill>
                <a:latin typeface="Arial"/>
                <a:cs typeface="Arial"/>
              </a:rPr>
              <a:t>Big</a:t>
            </a:r>
            <a:r>
              <a:rPr sz="1800" spc="-35" dirty="0">
                <a:solidFill>
                  <a:srgbClr val="393834"/>
                </a:solidFill>
                <a:latin typeface="Arial"/>
                <a:cs typeface="Arial"/>
              </a:rPr>
              <a:t> </a:t>
            </a:r>
            <a:r>
              <a:rPr sz="1800" spc="-10" dirty="0">
                <a:solidFill>
                  <a:srgbClr val="393834"/>
                </a:solidFill>
                <a:latin typeface="Arial"/>
                <a:cs typeface="Arial"/>
              </a:rPr>
              <a:t>Headache</a:t>
            </a:r>
            <a:endParaRPr sz="1800">
              <a:latin typeface="Arial"/>
              <a:cs typeface="Arial"/>
            </a:endParaRPr>
          </a:p>
        </p:txBody>
      </p:sp>
      <p:grpSp>
        <p:nvGrpSpPr>
          <p:cNvPr id="15" name="object 15"/>
          <p:cNvGrpSpPr/>
          <p:nvPr/>
        </p:nvGrpSpPr>
        <p:grpSpPr>
          <a:xfrm>
            <a:off x="8843807" y="2567274"/>
            <a:ext cx="553552" cy="208045"/>
            <a:chOff x="7314565" y="2285364"/>
            <a:chExt cx="457834" cy="229235"/>
          </a:xfrm>
        </p:grpSpPr>
        <p:sp>
          <p:nvSpPr>
            <p:cNvPr id="16" name="object 16"/>
            <p:cNvSpPr/>
            <p:nvPr/>
          </p:nvSpPr>
          <p:spPr>
            <a:xfrm>
              <a:off x="7315200" y="2285999"/>
              <a:ext cx="341630" cy="170180"/>
            </a:xfrm>
            <a:custGeom>
              <a:avLst/>
              <a:gdLst/>
              <a:ahLst/>
              <a:cxnLst/>
              <a:rect l="l" t="t" r="r" b="b"/>
              <a:pathLst>
                <a:path w="341629" h="170180">
                  <a:moveTo>
                    <a:pt x="0" y="0"/>
                  </a:moveTo>
                  <a:lnTo>
                    <a:pt x="341629" y="170179"/>
                  </a:lnTo>
                </a:path>
              </a:pathLst>
            </a:custGeom>
            <a:ln w="3175">
              <a:solidFill>
                <a:srgbClr val="000000"/>
              </a:solidFill>
            </a:ln>
          </p:spPr>
          <p:txBody>
            <a:bodyPr wrap="square" lIns="0" tIns="0" rIns="0" bIns="0" rtlCol="0"/>
            <a:lstStyle/>
            <a:p>
              <a:endParaRPr/>
            </a:p>
          </p:txBody>
        </p:sp>
        <p:sp>
          <p:nvSpPr>
            <p:cNvPr id="17" name="object 17"/>
            <p:cNvSpPr/>
            <p:nvPr/>
          </p:nvSpPr>
          <p:spPr>
            <a:xfrm>
              <a:off x="7603490" y="2393949"/>
              <a:ext cx="168910" cy="120650"/>
            </a:xfrm>
            <a:custGeom>
              <a:avLst/>
              <a:gdLst/>
              <a:ahLst/>
              <a:cxnLst/>
              <a:rect l="l" t="t" r="r" b="b"/>
              <a:pathLst>
                <a:path w="168909" h="120650">
                  <a:moveTo>
                    <a:pt x="48259" y="0"/>
                  </a:moveTo>
                  <a:lnTo>
                    <a:pt x="0" y="96520"/>
                  </a:lnTo>
                  <a:lnTo>
                    <a:pt x="168909" y="120650"/>
                  </a:lnTo>
                  <a:lnTo>
                    <a:pt x="48259"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411333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8014FE7F-60F0-F4E3-0963-48C1F79354C6}"/>
              </a:ext>
            </a:extLst>
          </p:cNvPr>
          <p:cNvSpPr>
            <a:spLocks noGrp="1"/>
          </p:cNvSpPr>
          <p:nvPr>
            <p:ph type="title"/>
          </p:nvPr>
        </p:nvSpPr>
        <p:spPr>
          <a:xfrm>
            <a:off x="838200" y="228494"/>
            <a:ext cx="10515600" cy="1325563"/>
          </a:xfrm>
        </p:spPr>
        <p:txBody>
          <a:bodyPr/>
          <a:lstStyle/>
          <a:p>
            <a:r>
              <a:rPr lang="en-US" dirty="0"/>
              <a:t>Resource Provisioning – Data Center/Cloud Provider's View</a:t>
            </a:r>
            <a:endParaRPr lang="x-none" dirty="0"/>
          </a:p>
        </p:txBody>
      </p:sp>
      <p:pic>
        <p:nvPicPr>
          <p:cNvPr id="3" name="object 3"/>
          <p:cNvPicPr/>
          <p:nvPr/>
        </p:nvPicPr>
        <p:blipFill>
          <a:blip r:embed="rId2" cstate="print"/>
          <a:stretch>
            <a:fillRect/>
          </a:stretch>
        </p:blipFill>
        <p:spPr>
          <a:xfrm>
            <a:off x="958162" y="1689719"/>
            <a:ext cx="4744746" cy="1409636"/>
          </a:xfrm>
          <a:prstGeom prst="rect">
            <a:avLst/>
          </a:prstGeom>
        </p:spPr>
      </p:pic>
      <p:pic>
        <p:nvPicPr>
          <p:cNvPr id="4" name="object 4"/>
          <p:cNvPicPr/>
          <p:nvPr/>
        </p:nvPicPr>
        <p:blipFill>
          <a:blip r:embed="rId3" cstate="print"/>
          <a:stretch>
            <a:fillRect/>
          </a:stretch>
        </p:blipFill>
        <p:spPr>
          <a:xfrm>
            <a:off x="7140151" y="1599816"/>
            <a:ext cx="4732461" cy="1512217"/>
          </a:xfrm>
          <a:prstGeom prst="rect">
            <a:avLst/>
          </a:prstGeom>
        </p:spPr>
      </p:pic>
      <p:pic>
        <p:nvPicPr>
          <p:cNvPr id="5" name="object 5"/>
          <p:cNvPicPr/>
          <p:nvPr/>
        </p:nvPicPr>
        <p:blipFill>
          <a:blip r:embed="rId4" cstate="print"/>
          <a:stretch>
            <a:fillRect/>
          </a:stretch>
        </p:blipFill>
        <p:spPr>
          <a:xfrm>
            <a:off x="964303" y="4004149"/>
            <a:ext cx="4732461" cy="2074689"/>
          </a:xfrm>
          <a:prstGeom prst="rect">
            <a:avLst/>
          </a:prstGeom>
        </p:spPr>
      </p:pic>
      <p:sp>
        <p:nvSpPr>
          <p:cNvPr id="6" name="object 6"/>
          <p:cNvSpPr txBox="1"/>
          <p:nvPr/>
        </p:nvSpPr>
        <p:spPr>
          <a:xfrm>
            <a:off x="198081" y="1641309"/>
            <a:ext cx="6867597" cy="289823"/>
          </a:xfrm>
          <a:prstGeom prst="rect">
            <a:avLst/>
          </a:prstGeom>
        </p:spPr>
        <p:txBody>
          <a:bodyPr vert="horz" wrap="square" lIns="0" tIns="12700" rIns="0" bIns="0" rtlCol="0">
            <a:spAutoFit/>
          </a:bodyPr>
          <a:lstStyle/>
          <a:p>
            <a:pPr marL="12700">
              <a:lnSpc>
                <a:spcPct val="100000"/>
              </a:lnSpc>
              <a:spcBef>
                <a:spcPts val="100"/>
              </a:spcBef>
              <a:tabLst>
                <a:tab pos="5160645" algn="l"/>
              </a:tabLst>
            </a:pPr>
            <a:r>
              <a:rPr sz="1800" spc="-20" dirty="0">
                <a:solidFill>
                  <a:srgbClr val="393834"/>
                </a:solidFill>
                <a:latin typeface="Arial"/>
                <a:cs typeface="Arial"/>
              </a:rPr>
              <a:t>2000</a:t>
            </a:r>
            <a:r>
              <a:rPr sz="1800" dirty="0">
                <a:solidFill>
                  <a:srgbClr val="393834"/>
                </a:solidFill>
                <a:latin typeface="Arial"/>
                <a:cs typeface="Arial"/>
              </a:rPr>
              <a:t>	</a:t>
            </a:r>
            <a:r>
              <a:rPr lang="en-GB" sz="1800" dirty="0">
                <a:solidFill>
                  <a:srgbClr val="393834"/>
                </a:solidFill>
                <a:latin typeface="Arial"/>
                <a:cs typeface="Arial"/>
              </a:rPr>
              <a:t>                   </a:t>
            </a:r>
            <a:r>
              <a:rPr sz="1800" spc="-20" dirty="0">
                <a:solidFill>
                  <a:srgbClr val="393834"/>
                </a:solidFill>
                <a:latin typeface="Arial"/>
                <a:cs typeface="Arial"/>
              </a:rPr>
              <a:t>2050</a:t>
            </a:r>
            <a:endParaRPr sz="1800" dirty="0">
              <a:latin typeface="Arial"/>
              <a:cs typeface="Arial"/>
            </a:endParaRPr>
          </a:p>
        </p:txBody>
      </p:sp>
      <p:sp>
        <p:nvSpPr>
          <p:cNvPr id="7" name="object 7"/>
          <p:cNvSpPr txBox="1"/>
          <p:nvPr/>
        </p:nvSpPr>
        <p:spPr>
          <a:xfrm>
            <a:off x="155088" y="3993776"/>
            <a:ext cx="644149"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393834"/>
                </a:solidFill>
                <a:latin typeface="Arial"/>
                <a:cs typeface="Arial"/>
              </a:rPr>
              <a:t>3000</a:t>
            </a:r>
            <a:endParaRPr sz="1800">
              <a:latin typeface="Arial"/>
              <a:cs typeface="Arial"/>
            </a:endParaRPr>
          </a:p>
        </p:txBody>
      </p:sp>
      <p:sp>
        <p:nvSpPr>
          <p:cNvPr id="8" name="object 8"/>
          <p:cNvSpPr txBox="1"/>
          <p:nvPr/>
        </p:nvSpPr>
        <p:spPr>
          <a:xfrm>
            <a:off x="6857617"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9" name="object 9"/>
          <p:cNvSpPr txBox="1"/>
          <p:nvPr/>
        </p:nvSpPr>
        <p:spPr>
          <a:xfrm>
            <a:off x="634168"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10" name="object 10"/>
          <p:cNvSpPr txBox="1"/>
          <p:nvPr/>
        </p:nvSpPr>
        <p:spPr>
          <a:xfrm>
            <a:off x="2115942" y="3207699"/>
            <a:ext cx="216738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60"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0" dirty="0">
                <a:solidFill>
                  <a:srgbClr val="0046FF"/>
                </a:solidFill>
                <a:latin typeface="Arial"/>
                <a:cs typeface="Arial"/>
              </a:rPr>
              <a:t>BLUE</a:t>
            </a:r>
            <a:endParaRPr sz="1800">
              <a:latin typeface="Arial"/>
              <a:cs typeface="Arial"/>
            </a:endParaRPr>
          </a:p>
        </p:txBody>
      </p:sp>
      <p:sp>
        <p:nvSpPr>
          <p:cNvPr id="11" name="object 11"/>
          <p:cNvSpPr txBox="1"/>
          <p:nvPr/>
        </p:nvSpPr>
        <p:spPr>
          <a:xfrm>
            <a:off x="8557432" y="3207699"/>
            <a:ext cx="20376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55"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5" dirty="0">
                <a:solidFill>
                  <a:srgbClr val="FF3366"/>
                </a:solidFill>
                <a:latin typeface="Arial"/>
                <a:cs typeface="Arial"/>
              </a:rPr>
              <a:t>RED</a:t>
            </a:r>
            <a:endParaRPr sz="1800">
              <a:latin typeface="Arial"/>
              <a:cs typeface="Arial"/>
            </a:endParaRPr>
          </a:p>
        </p:txBody>
      </p:sp>
      <p:sp>
        <p:nvSpPr>
          <p:cNvPr id="12" name="object 12"/>
          <p:cNvSpPr txBox="1"/>
          <p:nvPr/>
        </p:nvSpPr>
        <p:spPr>
          <a:xfrm>
            <a:off x="634167" y="5954357"/>
            <a:ext cx="3592341" cy="551433"/>
          </a:xfrm>
          <a:prstGeom prst="rect">
            <a:avLst/>
          </a:prstGeom>
        </p:spPr>
        <p:txBody>
          <a:bodyPr vert="horz" wrap="square" lIns="0" tIns="12700" rIns="0" bIns="0" rtlCol="0">
            <a:spAutoFit/>
          </a:bodyPr>
          <a:lstStyle/>
          <a:p>
            <a:pPr marL="12700">
              <a:lnSpc>
                <a:spcPts val="2060"/>
              </a:lnSpc>
              <a:spcBef>
                <a:spcPts val="100"/>
              </a:spcBef>
            </a:pPr>
            <a:r>
              <a:rPr sz="1800" spc="-5" dirty="0">
                <a:solidFill>
                  <a:srgbClr val="393834"/>
                </a:solidFill>
                <a:latin typeface="Arial"/>
                <a:cs typeface="Arial"/>
              </a:rPr>
              <a:t>0</a:t>
            </a:r>
            <a:endParaRPr sz="1800">
              <a:latin typeface="Arial"/>
              <a:cs typeface="Arial"/>
            </a:endParaRPr>
          </a:p>
          <a:p>
            <a:pPr marL="1454150">
              <a:lnSpc>
                <a:spcPts val="2060"/>
              </a:lnSpc>
            </a:pPr>
            <a:r>
              <a:rPr sz="1800" dirty="0">
                <a:solidFill>
                  <a:srgbClr val="393834"/>
                </a:solidFill>
                <a:latin typeface="Arial"/>
                <a:cs typeface="Arial"/>
              </a:rPr>
              <a:t>Cloud</a:t>
            </a:r>
            <a:r>
              <a:rPr sz="1800" spc="-75" dirty="0">
                <a:solidFill>
                  <a:srgbClr val="393834"/>
                </a:solidFill>
                <a:latin typeface="Arial"/>
                <a:cs typeface="Arial"/>
              </a:rPr>
              <a:t> </a:t>
            </a:r>
            <a:r>
              <a:rPr sz="1800" spc="-10" dirty="0">
                <a:solidFill>
                  <a:srgbClr val="393834"/>
                </a:solidFill>
                <a:latin typeface="Arial"/>
                <a:cs typeface="Arial"/>
              </a:rPr>
              <a:t>Provider</a:t>
            </a:r>
            <a:endParaRPr sz="1800">
              <a:latin typeface="Arial"/>
              <a:cs typeface="Arial"/>
            </a:endParaRPr>
          </a:p>
        </p:txBody>
      </p:sp>
      <p:sp>
        <p:nvSpPr>
          <p:cNvPr id="15" name="矩形 14">
            <a:extLst>
              <a:ext uri="{FF2B5EF4-FFF2-40B4-BE49-F238E27FC236}">
                <a16:creationId xmlns:a16="http://schemas.microsoft.com/office/drawing/2014/main" id="{D9BBFFBD-C6D2-28E7-AA58-315FF60D2194}"/>
              </a:ext>
            </a:extLst>
          </p:cNvPr>
          <p:cNvSpPr/>
          <p:nvPr/>
        </p:nvSpPr>
        <p:spPr>
          <a:xfrm>
            <a:off x="44531" y="3517378"/>
            <a:ext cx="5652234" cy="298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object 14"/>
          <p:cNvSpPr txBox="1"/>
          <p:nvPr/>
        </p:nvSpPr>
        <p:spPr>
          <a:xfrm>
            <a:off x="420414" y="3829582"/>
            <a:ext cx="11452198" cy="1762021"/>
          </a:xfrm>
          <a:prstGeom prst="rect">
            <a:avLst/>
          </a:prstGeom>
        </p:spPr>
        <p:txBody>
          <a:bodyPr vert="horz" wrap="square" lIns="0" tIns="12700" rIns="0" bIns="0" rtlCol="0">
            <a:spAutoFit/>
          </a:bodyPr>
          <a:lstStyle/>
          <a:p>
            <a:pPr marL="12700">
              <a:lnSpc>
                <a:spcPct val="100000"/>
              </a:lnSpc>
              <a:spcBef>
                <a:spcPts val="100"/>
              </a:spcBef>
            </a:pPr>
            <a:r>
              <a:rPr lang="en-AU" sz="2800" dirty="0">
                <a:latin typeface="Arial"/>
                <a:cs typeface="Arial"/>
              </a:rPr>
              <a:t>Consider the Data </a:t>
            </a:r>
            <a:r>
              <a:rPr lang="en-AU" sz="2800" dirty="0" err="1">
                <a:latin typeface="Arial"/>
                <a:cs typeface="Arial"/>
              </a:rPr>
              <a:t>Center</a:t>
            </a:r>
            <a:r>
              <a:rPr lang="en-AU" sz="2800" dirty="0">
                <a:latin typeface="Arial"/>
                <a:cs typeface="Arial"/>
              </a:rPr>
              <a:t> or a Cloud provider that needs to  serve 2 customers with the following needs:</a:t>
            </a:r>
          </a:p>
          <a:p>
            <a:pPr marL="469900" indent="-457200">
              <a:lnSpc>
                <a:spcPct val="100000"/>
              </a:lnSpc>
              <a:spcBef>
                <a:spcPts val="100"/>
              </a:spcBef>
              <a:buFontTx/>
              <a:buChar char="-"/>
            </a:pPr>
            <a:r>
              <a:rPr lang="en-AU" sz="2800" dirty="0">
                <a:latin typeface="Arial"/>
                <a:cs typeface="Arial"/>
              </a:rPr>
              <a:t>Peak demand of the “Company BLUE” customer is 2000 machines</a:t>
            </a:r>
          </a:p>
          <a:p>
            <a:pPr marL="469900" indent="-457200">
              <a:spcBef>
                <a:spcPts val="100"/>
              </a:spcBef>
              <a:buFontTx/>
              <a:buChar char="-"/>
            </a:pPr>
            <a:r>
              <a:rPr lang="en-AU" sz="2800" dirty="0">
                <a:latin typeface="Arial"/>
                <a:cs typeface="Arial"/>
              </a:rPr>
              <a:t>Peak demand of the “Company RED” customer is 2050 machines </a:t>
            </a:r>
          </a:p>
        </p:txBody>
      </p:sp>
    </p:spTree>
    <p:extLst>
      <p:ext uri="{BB962C8B-B14F-4D97-AF65-F5344CB8AC3E}">
        <p14:creationId xmlns:p14="http://schemas.microsoft.com/office/powerpoint/2010/main" val="91264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8014FE7F-60F0-F4E3-0963-48C1F79354C6}"/>
              </a:ext>
            </a:extLst>
          </p:cNvPr>
          <p:cNvSpPr>
            <a:spLocks noGrp="1"/>
          </p:cNvSpPr>
          <p:nvPr>
            <p:ph type="title"/>
          </p:nvPr>
        </p:nvSpPr>
        <p:spPr>
          <a:xfrm>
            <a:off x="838200" y="228494"/>
            <a:ext cx="10515600" cy="1325563"/>
          </a:xfrm>
        </p:spPr>
        <p:txBody>
          <a:bodyPr/>
          <a:lstStyle/>
          <a:p>
            <a:r>
              <a:rPr lang="en-US" dirty="0"/>
              <a:t>Resource Provisioning – Data Center/Cloud Provider's View</a:t>
            </a:r>
            <a:endParaRPr lang="x-none" dirty="0"/>
          </a:p>
        </p:txBody>
      </p:sp>
      <p:pic>
        <p:nvPicPr>
          <p:cNvPr id="3" name="object 3"/>
          <p:cNvPicPr/>
          <p:nvPr/>
        </p:nvPicPr>
        <p:blipFill>
          <a:blip r:embed="rId2" cstate="print"/>
          <a:stretch>
            <a:fillRect/>
          </a:stretch>
        </p:blipFill>
        <p:spPr>
          <a:xfrm>
            <a:off x="958162" y="1689719"/>
            <a:ext cx="4744746" cy="1409636"/>
          </a:xfrm>
          <a:prstGeom prst="rect">
            <a:avLst/>
          </a:prstGeom>
        </p:spPr>
      </p:pic>
      <p:pic>
        <p:nvPicPr>
          <p:cNvPr id="4" name="object 4"/>
          <p:cNvPicPr/>
          <p:nvPr/>
        </p:nvPicPr>
        <p:blipFill>
          <a:blip r:embed="rId3" cstate="print"/>
          <a:stretch>
            <a:fillRect/>
          </a:stretch>
        </p:blipFill>
        <p:spPr>
          <a:xfrm>
            <a:off x="7140151" y="1599816"/>
            <a:ext cx="4732461" cy="1512217"/>
          </a:xfrm>
          <a:prstGeom prst="rect">
            <a:avLst/>
          </a:prstGeom>
        </p:spPr>
      </p:pic>
      <p:pic>
        <p:nvPicPr>
          <p:cNvPr id="5" name="object 5"/>
          <p:cNvPicPr/>
          <p:nvPr/>
        </p:nvPicPr>
        <p:blipFill>
          <a:blip r:embed="rId4" cstate="print"/>
          <a:stretch>
            <a:fillRect/>
          </a:stretch>
        </p:blipFill>
        <p:spPr>
          <a:xfrm>
            <a:off x="964303" y="4004149"/>
            <a:ext cx="4732461" cy="2074689"/>
          </a:xfrm>
          <a:prstGeom prst="rect">
            <a:avLst/>
          </a:prstGeom>
        </p:spPr>
      </p:pic>
      <p:sp>
        <p:nvSpPr>
          <p:cNvPr id="6" name="object 6"/>
          <p:cNvSpPr txBox="1"/>
          <p:nvPr/>
        </p:nvSpPr>
        <p:spPr>
          <a:xfrm>
            <a:off x="198081" y="1641309"/>
            <a:ext cx="6867597" cy="289823"/>
          </a:xfrm>
          <a:prstGeom prst="rect">
            <a:avLst/>
          </a:prstGeom>
        </p:spPr>
        <p:txBody>
          <a:bodyPr vert="horz" wrap="square" lIns="0" tIns="12700" rIns="0" bIns="0" rtlCol="0">
            <a:spAutoFit/>
          </a:bodyPr>
          <a:lstStyle/>
          <a:p>
            <a:pPr marL="12700">
              <a:lnSpc>
                <a:spcPct val="100000"/>
              </a:lnSpc>
              <a:spcBef>
                <a:spcPts val="100"/>
              </a:spcBef>
              <a:tabLst>
                <a:tab pos="5160645" algn="l"/>
              </a:tabLst>
            </a:pPr>
            <a:r>
              <a:rPr sz="1800" spc="-20" dirty="0">
                <a:solidFill>
                  <a:srgbClr val="393834"/>
                </a:solidFill>
                <a:latin typeface="Arial"/>
                <a:cs typeface="Arial"/>
              </a:rPr>
              <a:t>2000</a:t>
            </a:r>
            <a:r>
              <a:rPr sz="1800" dirty="0">
                <a:solidFill>
                  <a:srgbClr val="393834"/>
                </a:solidFill>
                <a:latin typeface="Arial"/>
                <a:cs typeface="Arial"/>
              </a:rPr>
              <a:t>	</a:t>
            </a:r>
            <a:r>
              <a:rPr lang="en-GB" sz="1800" dirty="0">
                <a:solidFill>
                  <a:srgbClr val="393834"/>
                </a:solidFill>
                <a:latin typeface="Arial"/>
                <a:cs typeface="Arial"/>
              </a:rPr>
              <a:t>                   </a:t>
            </a:r>
            <a:r>
              <a:rPr sz="1800" spc="-20" dirty="0">
                <a:solidFill>
                  <a:srgbClr val="393834"/>
                </a:solidFill>
                <a:latin typeface="Arial"/>
                <a:cs typeface="Arial"/>
              </a:rPr>
              <a:t>2050</a:t>
            </a:r>
            <a:endParaRPr sz="1800" dirty="0">
              <a:latin typeface="Arial"/>
              <a:cs typeface="Arial"/>
            </a:endParaRPr>
          </a:p>
        </p:txBody>
      </p:sp>
      <p:sp>
        <p:nvSpPr>
          <p:cNvPr id="7" name="object 7"/>
          <p:cNvSpPr txBox="1"/>
          <p:nvPr/>
        </p:nvSpPr>
        <p:spPr>
          <a:xfrm>
            <a:off x="155088" y="3993776"/>
            <a:ext cx="644149"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393834"/>
                </a:solidFill>
                <a:latin typeface="Arial"/>
                <a:cs typeface="Arial"/>
              </a:rPr>
              <a:t>3000</a:t>
            </a:r>
            <a:endParaRPr sz="1800">
              <a:latin typeface="Arial"/>
              <a:cs typeface="Arial"/>
            </a:endParaRPr>
          </a:p>
        </p:txBody>
      </p:sp>
      <p:sp>
        <p:nvSpPr>
          <p:cNvPr id="8" name="object 8"/>
          <p:cNvSpPr txBox="1"/>
          <p:nvPr/>
        </p:nvSpPr>
        <p:spPr>
          <a:xfrm>
            <a:off x="6857617"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9" name="object 9"/>
          <p:cNvSpPr txBox="1"/>
          <p:nvPr/>
        </p:nvSpPr>
        <p:spPr>
          <a:xfrm>
            <a:off x="634168"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10" name="object 10"/>
          <p:cNvSpPr txBox="1"/>
          <p:nvPr/>
        </p:nvSpPr>
        <p:spPr>
          <a:xfrm>
            <a:off x="2115942" y="3207699"/>
            <a:ext cx="216738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60"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0" dirty="0">
                <a:solidFill>
                  <a:srgbClr val="0046FF"/>
                </a:solidFill>
                <a:latin typeface="Arial"/>
                <a:cs typeface="Arial"/>
              </a:rPr>
              <a:t>BLUE</a:t>
            </a:r>
            <a:endParaRPr sz="1800">
              <a:latin typeface="Arial"/>
              <a:cs typeface="Arial"/>
            </a:endParaRPr>
          </a:p>
        </p:txBody>
      </p:sp>
      <p:sp>
        <p:nvSpPr>
          <p:cNvPr id="11" name="object 11"/>
          <p:cNvSpPr txBox="1"/>
          <p:nvPr/>
        </p:nvSpPr>
        <p:spPr>
          <a:xfrm>
            <a:off x="8557432" y="3207699"/>
            <a:ext cx="20376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55"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5" dirty="0">
                <a:solidFill>
                  <a:srgbClr val="FF3366"/>
                </a:solidFill>
                <a:latin typeface="Arial"/>
                <a:cs typeface="Arial"/>
              </a:rPr>
              <a:t>RED</a:t>
            </a:r>
            <a:endParaRPr sz="1800">
              <a:latin typeface="Arial"/>
              <a:cs typeface="Arial"/>
            </a:endParaRPr>
          </a:p>
        </p:txBody>
      </p:sp>
      <p:sp>
        <p:nvSpPr>
          <p:cNvPr id="12" name="object 12"/>
          <p:cNvSpPr txBox="1"/>
          <p:nvPr/>
        </p:nvSpPr>
        <p:spPr>
          <a:xfrm>
            <a:off x="634167" y="5954357"/>
            <a:ext cx="3592341" cy="551433"/>
          </a:xfrm>
          <a:prstGeom prst="rect">
            <a:avLst/>
          </a:prstGeom>
        </p:spPr>
        <p:txBody>
          <a:bodyPr vert="horz" wrap="square" lIns="0" tIns="12700" rIns="0" bIns="0" rtlCol="0">
            <a:spAutoFit/>
          </a:bodyPr>
          <a:lstStyle/>
          <a:p>
            <a:pPr marL="12700">
              <a:lnSpc>
                <a:spcPts val="2060"/>
              </a:lnSpc>
              <a:spcBef>
                <a:spcPts val="100"/>
              </a:spcBef>
            </a:pPr>
            <a:r>
              <a:rPr sz="1800" spc="-5" dirty="0">
                <a:solidFill>
                  <a:srgbClr val="393834"/>
                </a:solidFill>
                <a:latin typeface="Arial"/>
                <a:cs typeface="Arial"/>
              </a:rPr>
              <a:t>0</a:t>
            </a:r>
            <a:endParaRPr sz="1800">
              <a:latin typeface="Arial"/>
              <a:cs typeface="Arial"/>
            </a:endParaRPr>
          </a:p>
          <a:p>
            <a:pPr marL="1454150">
              <a:lnSpc>
                <a:spcPts val="2060"/>
              </a:lnSpc>
            </a:pPr>
            <a:r>
              <a:rPr sz="1800" dirty="0">
                <a:solidFill>
                  <a:srgbClr val="393834"/>
                </a:solidFill>
                <a:latin typeface="Arial"/>
                <a:cs typeface="Arial"/>
              </a:rPr>
              <a:t>Cloud</a:t>
            </a:r>
            <a:r>
              <a:rPr sz="1800" spc="-75" dirty="0">
                <a:solidFill>
                  <a:srgbClr val="393834"/>
                </a:solidFill>
                <a:latin typeface="Arial"/>
                <a:cs typeface="Arial"/>
              </a:rPr>
              <a:t> </a:t>
            </a:r>
            <a:r>
              <a:rPr sz="1800" spc="-10" dirty="0">
                <a:solidFill>
                  <a:srgbClr val="393834"/>
                </a:solidFill>
                <a:latin typeface="Arial"/>
                <a:cs typeface="Arial"/>
              </a:rPr>
              <a:t>Provider</a:t>
            </a:r>
            <a:endParaRPr sz="1800">
              <a:latin typeface="Arial"/>
              <a:cs typeface="Arial"/>
            </a:endParaRPr>
          </a:p>
        </p:txBody>
      </p:sp>
      <p:sp>
        <p:nvSpPr>
          <p:cNvPr id="15" name="矩形 14">
            <a:extLst>
              <a:ext uri="{FF2B5EF4-FFF2-40B4-BE49-F238E27FC236}">
                <a16:creationId xmlns:a16="http://schemas.microsoft.com/office/drawing/2014/main" id="{D9BBFFBD-C6D2-28E7-AA58-315FF60D2194}"/>
              </a:ext>
            </a:extLst>
          </p:cNvPr>
          <p:cNvSpPr/>
          <p:nvPr/>
        </p:nvSpPr>
        <p:spPr>
          <a:xfrm>
            <a:off x="44531" y="3517378"/>
            <a:ext cx="5652234" cy="298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object 14"/>
          <p:cNvSpPr txBox="1"/>
          <p:nvPr/>
        </p:nvSpPr>
        <p:spPr>
          <a:xfrm>
            <a:off x="1072055" y="4604194"/>
            <a:ext cx="9489993" cy="874598"/>
          </a:xfrm>
          <a:prstGeom prst="rect">
            <a:avLst/>
          </a:prstGeom>
        </p:spPr>
        <p:txBody>
          <a:bodyPr vert="horz" wrap="square" lIns="0" tIns="12700" rIns="0" bIns="0" rtlCol="0">
            <a:spAutoFit/>
          </a:bodyPr>
          <a:lstStyle/>
          <a:p>
            <a:pPr marL="12700">
              <a:lnSpc>
                <a:spcPct val="100000"/>
              </a:lnSpc>
              <a:spcBef>
                <a:spcPts val="100"/>
              </a:spcBef>
            </a:pPr>
            <a:r>
              <a:rPr lang="en-AU" sz="2800" dirty="0">
                <a:latin typeface="Arial"/>
                <a:cs typeface="Arial"/>
              </a:rPr>
              <a:t>For the Data </a:t>
            </a:r>
            <a:r>
              <a:rPr lang="en-AU" sz="2800" dirty="0" err="1">
                <a:latin typeface="Arial"/>
                <a:cs typeface="Arial"/>
              </a:rPr>
              <a:t>Center</a:t>
            </a:r>
            <a:r>
              <a:rPr lang="en-AU" sz="2800" dirty="0">
                <a:latin typeface="Arial"/>
                <a:cs typeface="Arial"/>
              </a:rPr>
              <a:t>, or the Cloud provider, to serve these 2 customers, there is a need to provide 4050 machines</a:t>
            </a:r>
            <a:endParaRPr sz="2800" dirty="0">
              <a:latin typeface="Arial"/>
              <a:cs typeface="Arial"/>
            </a:endParaRPr>
          </a:p>
        </p:txBody>
      </p:sp>
    </p:spTree>
    <p:extLst>
      <p:ext uri="{BB962C8B-B14F-4D97-AF65-F5344CB8AC3E}">
        <p14:creationId xmlns:p14="http://schemas.microsoft.com/office/powerpoint/2010/main" val="45853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8014FE7F-60F0-F4E3-0963-48C1F79354C6}"/>
              </a:ext>
            </a:extLst>
          </p:cNvPr>
          <p:cNvSpPr>
            <a:spLocks noGrp="1"/>
          </p:cNvSpPr>
          <p:nvPr>
            <p:ph type="title"/>
          </p:nvPr>
        </p:nvSpPr>
        <p:spPr/>
        <p:txBody>
          <a:bodyPr/>
          <a:lstStyle/>
          <a:p>
            <a:r>
              <a:rPr lang="en-US" dirty="0"/>
              <a:t>Resource Provisioning – </a:t>
            </a:r>
            <a:r>
              <a:rPr lang="en-US" dirty="0" err="1"/>
              <a:t>DataCenter</a:t>
            </a:r>
            <a:r>
              <a:rPr lang="en-US" dirty="0"/>
              <a:t>/Cloud Provider's View</a:t>
            </a:r>
            <a:endParaRPr lang="x-none" dirty="0"/>
          </a:p>
        </p:txBody>
      </p:sp>
      <p:pic>
        <p:nvPicPr>
          <p:cNvPr id="3" name="object 3"/>
          <p:cNvPicPr/>
          <p:nvPr/>
        </p:nvPicPr>
        <p:blipFill>
          <a:blip r:embed="rId2" cstate="print"/>
          <a:stretch>
            <a:fillRect/>
          </a:stretch>
        </p:blipFill>
        <p:spPr>
          <a:xfrm>
            <a:off x="958162" y="1689719"/>
            <a:ext cx="4744746" cy="1409636"/>
          </a:xfrm>
          <a:prstGeom prst="rect">
            <a:avLst/>
          </a:prstGeom>
        </p:spPr>
      </p:pic>
      <p:pic>
        <p:nvPicPr>
          <p:cNvPr id="4" name="object 4"/>
          <p:cNvPicPr/>
          <p:nvPr/>
        </p:nvPicPr>
        <p:blipFill>
          <a:blip r:embed="rId3" cstate="print"/>
          <a:stretch>
            <a:fillRect/>
          </a:stretch>
        </p:blipFill>
        <p:spPr>
          <a:xfrm>
            <a:off x="7140151" y="1599816"/>
            <a:ext cx="4732461" cy="1512217"/>
          </a:xfrm>
          <a:prstGeom prst="rect">
            <a:avLst/>
          </a:prstGeom>
        </p:spPr>
      </p:pic>
      <p:pic>
        <p:nvPicPr>
          <p:cNvPr id="5" name="object 5"/>
          <p:cNvPicPr/>
          <p:nvPr/>
        </p:nvPicPr>
        <p:blipFill>
          <a:blip r:embed="rId4" cstate="print"/>
          <a:stretch>
            <a:fillRect/>
          </a:stretch>
        </p:blipFill>
        <p:spPr>
          <a:xfrm>
            <a:off x="964303" y="4004149"/>
            <a:ext cx="4732461" cy="2074689"/>
          </a:xfrm>
          <a:prstGeom prst="rect">
            <a:avLst/>
          </a:prstGeom>
        </p:spPr>
      </p:pic>
      <p:sp>
        <p:nvSpPr>
          <p:cNvPr id="6" name="object 6"/>
          <p:cNvSpPr txBox="1"/>
          <p:nvPr/>
        </p:nvSpPr>
        <p:spPr>
          <a:xfrm>
            <a:off x="198081" y="1641309"/>
            <a:ext cx="6867597" cy="289823"/>
          </a:xfrm>
          <a:prstGeom prst="rect">
            <a:avLst/>
          </a:prstGeom>
        </p:spPr>
        <p:txBody>
          <a:bodyPr vert="horz" wrap="square" lIns="0" tIns="12700" rIns="0" bIns="0" rtlCol="0">
            <a:spAutoFit/>
          </a:bodyPr>
          <a:lstStyle/>
          <a:p>
            <a:pPr marL="12700">
              <a:lnSpc>
                <a:spcPct val="100000"/>
              </a:lnSpc>
              <a:spcBef>
                <a:spcPts val="100"/>
              </a:spcBef>
              <a:tabLst>
                <a:tab pos="5160645" algn="l"/>
              </a:tabLst>
            </a:pPr>
            <a:r>
              <a:rPr sz="1800" spc="-20" dirty="0">
                <a:solidFill>
                  <a:srgbClr val="393834"/>
                </a:solidFill>
                <a:latin typeface="Arial"/>
                <a:cs typeface="Arial"/>
              </a:rPr>
              <a:t>2000</a:t>
            </a:r>
            <a:r>
              <a:rPr sz="1800" dirty="0">
                <a:solidFill>
                  <a:srgbClr val="393834"/>
                </a:solidFill>
                <a:latin typeface="Arial"/>
                <a:cs typeface="Arial"/>
              </a:rPr>
              <a:t>	</a:t>
            </a:r>
            <a:r>
              <a:rPr lang="en-GB" sz="1800" dirty="0">
                <a:solidFill>
                  <a:srgbClr val="393834"/>
                </a:solidFill>
                <a:latin typeface="Arial"/>
                <a:cs typeface="Arial"/>
              </a:rPr>
              <a:t>                   </a:t>
            </a:r>
            <a:r>
              <a:rPr sz="1800" spc="-20" dirty="0">
                <a:solidFill>
                  <a:srgbClr val="393834"/>
                </a:solidFill>
                <a:latin typeface="Arial"/>
                <a:cs typeface="Arial"/>
              </a:rPr>
              <a:t>2050</a:t>
            </a:r>
            <a:endParaRPr sz="1800" dirty="0">
              <a:latin typeface="Arial"/>
              <a:cs typeface="Arial"/>
            </a:endParaRPr>
          </a:p>
        </p:txBody>
      </p:sp>
      <p:sp>
        <p:nvSpPr>
          <p:cNvPr id="7" name="object 7"/>
          <p:cNvSpPr txBox="1"/>
          <p:nvPr/>
        </p:nvSpPr>
        <p:spPr>
          <a:xfrm>
            <a:off x="155088" y="3993776"/>
            <a:ext cx="644149"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393834"/>
                </a:solidFill>
                <a:latin typeface="Arial"/>
                <a:cs typeface="Arial"/>
              </a:rPr>
              <a:t>3000</a:t>
            </a:r>
            <a:endParaRPr sz="1800">
              <a:latin typeface="Arial"/>
              <a:cs typeface="Arial"/>
            </a:endParaRPr>
          </a:p>
        </p:txBody>
      </p:sp>
      <p:sp>
        <p:nvSpPr>
          <p:cNvPr id="8" name="object 8"/>
          <p:cNvSpPr txBox="1"/>
          <p:nvPr/>
        </p:nvSpPr>
        <p:spPr>
          <a:xfrm>
            <a:off x="6857617"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9" name="object 9"/>
          <p:cNvSpPr txBox="1"/>
          <p:nvPr/>
        </p:nvSpPr>
        <p:spPr>
          <a:xfrm>
            <a:off x="634168"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10" name="object 10"/>
          <p:cNvSpPr txBox="1"/>
          <p:nvPr/>
        </p:nvSpPr>
        <p:spPr>
          <a:xfrm>
            <a:off x="2115942" y="3207699"/>
            <a:ext cx="216738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60"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0" dirty="0">
                <a:solidFill>
                  <a:srgbClr val="0046FF"/>
                </a:solidFill>
                <a:latin typeface="Arial"/>
                <a:cs typeface="Arial"/>
              </a:rPr>
              <a:t>BLUE</a:t>
            </a:r>
            <a:endParaRPr sz="1800">
              <a:latin typeface="Arial"/>
              <a:cs typeface="Arial"/>
            </a:endParaRPr>
          </a:p>
        </p:txBody>
      </p:sp>
      <p:sp>
        <p:nvSpPr>
          <p:cNvPr id="11" name="object 11"/>
          <p:cNvSpPr txBox="1"/>
          <p:nvPr/>
        </p:nvSpPr>
        <p:spPr>
          <a:xfrm>
            <a:off x="8557432" y="3207699"/>
            <a:ext cx="20376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55"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5" dirty="0">
                <a:solidFill>
                  <a:srgbClr val="FF3366"/>
                </a:solidFill>
                <a:latin typeface="Arial"/>
                <a:cs typeface="Arial"/>
              </a:rPr>
              <a:t>RED</a:t>
            </a:r>
            <a:endParaRPr sz="1800">
              <a:latin typeface="Arial"/>
              <a:cs typeface="Arial"/>
            </a:endParaRPr>
          </a:p>
        </p:txBody>
      </p:sp>
      <p:sp>
        <p:nvSpPr>
          <p:cNvPr id="12" name="object 12"/>
          <p:cNvSpPr txBox="1"/>
          <p:nvPr/>
        </p:nvSpPr>
        <p:spPr>
          <a:xfrm>
            <a:off x="634167" y="5954357"/>
            <a:ext cx="3592341" cy="551433"/>
          </a:xfrm>
          <a:prstGeom prst="rect">
            <a:avLst/>
          </a:prstGeom>
        </p:spPr>
        <p:txBody>
          <a:bodyPr vert="horz" wrap="square" lIns="0" tIns="12700" rIns="0" bIns="0" rtlCol="0">
            <a:spAutoFit/>
          </a:bodyPr>
          <a:lstStyle/>
          <a:p>
            <a:pPr marL="12700">
              <a:lnSpc>
                <a:spcPts val="2060"/>
              </a:lnSpc>
              <a:spcBef>
                <a:spcPts val="100"/>
              </a:spcBef>
            </a:pPr>
            <a:r>
              <a:rPr sz="1800" spc="-5" dirty="0">
                <a:solidFill>
                  <a:srgbClr val="393834"/>
                </a:solidFill>
                <a:latin typeface="Arial"/>
                <a:cs typeface="Arial"/>
              </a:rPr>
              <a:t>0</a:t>
            </a:r>
            <a:endParaRPr sz="1800">
              <a:latin typeface="Arial"/>
              <a:cs typeface="Arial"/>
            </a:endParaRPr>
          </a:p>
          <a:p>
            <a:pPr marL="1454150">
              <a:lnSpc>
                <a:spcPts val="2060"/>
              </a:lnSpc>
            </a:pPr>
            <a:r>
              <a:rPr sz="1800" dirty="0">
                <a:solidFill>
                  <a:srgbClr val="393834"/>
                </a:solidFill>
                <a:latin typeface="Arial"/>
                <a:cs typeface="Arial"/>
              </a:rPr>
              <a:t>Cloud</a:t>
            </a:r>
            <a:r>
              <a:rPr sz="1800" spc="-75" dirty="0">
                <a:solidFill>
                  <a:srgbClr val="393834"/>
                </a:solidFill>
                <a:latin typeface="Arial"/>
                <a:cs typeface="Arial"/>
              </a:rPr>
              <a:t> </a:t>
            </a:r>
            <a:r>
              <a:rPr sz="1800" spc="-10" dirty="0">
                <a:solidFill>
                  <a:srgbClr val="393834"/>
                </a:solidFill>
                <a:latin typeface="Arial"/>
                <a:cs typeface="Arial"/>
              </a:rPr>
              <a:t>Provider</a:t>
            </a:r>
            <a:endParaRPr sz="1800">
              <a:latin typeface="Arial"/>
              <a:cs typeface="Arial"/>
            </a:endParaRPr>
          </a:p>
        </p:txBody>
      </p:sp>
      <p:sp>
        <p:nvSpPr>
          <p:cNvPr id="13" name="object 13"/>
          <p:cNvSpPr txBox="1"/>
          <p:nvPr/>
        </p:nvSpPr>
        <p:spPr>
          <a:xfrm>
            <a:off x="6174311" y="3961503"/>
            <a:ext cx="5331313" cy="2610971"/>
          </a:xfrm>
          <a:prstGeom prst="rect">
            <a:avLst/>
          </a:prstGeom>
        </p:spPr>
        <p:txBody>
          <a:bodyPr vert="horz" wrap="square" lIns="0" tIns="12700" rIns="0" bIns="0" rtlCol="0">
            <a:spAutoFit/>
          </a:bodyPr>
          <a:lstStyle/>
          <a:p>
            <a:pPr marL="469900" indent="-457200">
              <a:lnSpc>
                <a:spcPct val="100000"/>
              </a:lnSpc>
              <a:spcBef>
                <a:spcPts val="100"/>
              </a:spcBef>
              <a:buFontTx/>
              <a:buChar char="-"/>
            </a:pPr>
            <a:r>
              <a:rPr lang="en-AU" sz="2800" dirty="0">
                <a:solidFill>
                  <a:srgbClr val="393834"/>
                </a:solidFill>
                <a:latin typeface="Arial"/>
                <a:cs typeface="Arial"/>
              </a:rPr>
              <a:t>However, the peak demands of the two customers is not at the same time</a:t>
            </a:r>
          </a:p>
          <a:p>
            <a:pPr marL="469900" indent="-457200">
              <a:lnSpc>
                <a:spcPct val="100000"/>
              </a:lnSpc>
              <a:spcBef>
                <a:spcPts val="100"/>
              </a:spcBef>
              <a:buFontTx/>
              <a:buChar char="-"/>
            </a:pPr>
            <a:r>
              <a:rPr lang="en-AU" sz="2800" dirty="0">
                <a:solidFill>
                  <a:srgbClr val="393834"/>
                </a:solidFill>
                <a:latin typeface="Arial"/>
                <a:cs typeface="Arial"/>
              </a:rPr>
              <a:t>Some machines can be used to serve both customers at different times</a:t>
            </a:r>
          </a:p>
        </p:txBody>
      </p:sp>
    </p:spTree>
    <p:extLst>
      <p:ext uri="{BB962C8B-B14F-4D97-AF65-F5344CB8AC3E}">
        <p14:creationId xmlns:p14="http://schemas.microsoft.com/office/powerpoint/2010/main" val="112239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55" y="1390270"/>
            <a:ext cx="9144000" cy="1790700"/>
          </a:xfrm>
        </p:spPr>
        <p:txBody>
          <a:bodyPr>
            <a:noAutofit/>
          </a:bodyPr>
          <a:lstStyle/>
          <a:p>
            <a:r>
              <a:rPr lang="en-US" sz="6600" dirty="0"/>
              <a:t>COMP3017 </a:t>
            </a:r>
            <a:br>
              <a:rPr lang="en-US" sz="4950" dirty="0"/>
            </a:br>
            <a:r>
              <a:rPr lang="en-US" sz="4950" dirty="0"/>
              <a:t>Service Computing</a:t>
            </a:r>
            <a:endParaRPr lang="en-US" sz="3300" dirty="0"/>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8014FE7F-60F0-F4E3-0963-48C1F79354C6}"/>
              </a:ext>
            </a:extLst>
          </p:cNvPr>
          <p:cNvSpPr>
            <a:spLocks noGrp="1"/>
          </p:cNvSpPr>
          <p:nvPr>
            <p:ph type="title"/>
          </p:nvPr>
        </p:nvSpPr>
        <p:spPr/>
        <p:txBody>
          <a:bodyPr/>
          <a:lstStyle/>
          <a:p>
            <a:r>
              <a:rPr lang="en-US" dirty="0"/>
              <a:t>Resource Provisioning – Data Center/Cloud Provider's View</a:t>
            </a:r>
            <a:endParaRPr lang="x-none" dirty="0"/>
          </a:p>
        </p:txBody>
      </p:sp>
      <p:pic>
        <p:nvPicPr>
          <p:cNvPr id="3" name="object 3"/>
          <p:cNvPicPr/>
          <p:nvPr/>
        </p:nvPicPr>
        <p:blipFill>
          <a:blip r:embed="rId2" cstate="print"/>
          <a:stretch>
            <a:fillRect/>
          </a:stretch>
        </p:blipFill>
        <p:spPr>
          <a:xfrm>
            <a:off x="958162" y="1689719"/>
            <a:ext cx="4744746" cy="1409636"/>
          </a:xfrm>
          <a:prstGeom prst="rect">
            <a:avLst/>
          </a:prstGeom>
        </p:spPr>
      </p:pic>
      <p:pic>
        <p:nvPicPr>
          <p:cNvPr id="4" name="object 4"/>
          <p:cNvPicPr/>
          <p:nvPr/>
        </p:nvPicPr>
        <p:blipFill>
          <a:blip r:embed="rId3" cstate="print"/>
          <a:stretch>
            <a:fillRect/>
          </a:stretch>
        </p:blipFill>
        <p:spPr>
          <a:xfrm>
            <a:off x="7140151" y="1599816"/>
            <a:ext cx="4732461" cy="1512217"/>
          </a:xfrm>
          <a:prstGeom prst="rect">
            <a:avLst/>
          </a:prstGeom>
        </p:spPr>
      </p:pic>
      <p:pic>
        <p:nvPicPr>
          <p:cNvPr id="5" name="object 5"/>
          <p:cNvPicPr/>
          <p:nvPr/>
        </p:nvPicPr>
        <p:blipFill>
          <a:blip r:embed="rId4" cstate="print"/>
          <a:stretch>
            <a:fillRect/>
          </a:stretch>
        </p:blipFill>
        <p:spPr>
          <a:xfrm>
            <a:off x="964303" y="4004149"/>
            <a:ext cx="4732461" cy="2074689"/>
          </a:xfrm>
          <a:prstGeom prst="rect">
            <a:avLst/>
          </a:prstGeom>
        </p:spPr>
      </p:pic>
      <p:sp>
        <p:nvSpPr>
          <p:cNvPr id="6" name="object 6"/>
          <p:cNvSpPr txBox="1"/>
          <p:nvPr/>
        </p:nvSpPr>
        <p:spPr>
          <a:xfrm>
            <a:off x="198081" y="1641309"/>
            <a:ext cx="6867597" cy="289823"/>
          </a:xfrm>
          <a:prstGeom prst="rect">
            <a:avLst/>
          </a:prstGeom>
        </p:spPr>
        <p:txBody>
          <a:bodyPr vert="horz" wrap="square" lIns="0" tIns="12700" rIns="0" bIns="0" rtlCol="0">
            <a:spAutoFit/>
          </a:bodyPr>
          <a:lstStyle/>
          <a:p>
            <a:pPr marL="12700">
              <a:lnSpc>
                <a:spcPct val="100000"/>
              </a:lnSpc>
              <a:spcBef>
                <a:spcPts val="100"/>
              </a:spcBef>
              <a:tabLst>
                <a:tab pos="5160645" algn="l"/>
              </a:tabLst>
            </a:pPr>
            <a:r>
              <a:rPr sz="1800" spc="-20" dirty="0">
                <a:solidFill>
                  <a:srgbClr val="393834"/>
                </a:solidFill>
                <a:latin typeface="Arial"/>
                <a:cs typeface="Arial"/>
              </a:rPr>
              <a:t>2000</a:t>
            </a:r>
            <a:r>
              <a:rPr sz="1800" dirty="0">
                <a:solidFill>
                  <a:srgbClr val="393834"/>
                </a:solidFill>
                <a:latin typeface="Arial"/>
                <a:cs typeface="Arial"/>
              </a:rPr>
              <a:t>	</a:t>
            </a:r>
            <a:r>
              <a:rPr lang="en-GB" sz="1800" dirty="0">
                <a:solidFill>
                  <a:srgbClr val="393834"/>
                </a:solidFill>
                <a:latin typeface="Arial"/>
                <a:cs typeface="Arial"/>
              </a:rPr>
              <a:t>                   </a:t>
            </a:r>
            <a:r>
              <a:rPr sz="1800" spc="-20" dirty="0">
                <a:solidFill>
                  <a:srgbClr val="393834"/>
                </a:solidFill>
                <a:latin typeface="Arial"/>
                <a:cs typeface="Arial"/>
              </a:rPr>
              <a:t>2050</a:t>
            </a:r>
            <a:endParaRPr sz="1800" dirty="0">
              <a:latin typeface="Arial"/>
              <a:cs typeface="Arial"/>
            </a:endParaRPr>
          </a:p>
        </p:txBody>
      </p:sp>
      <p:sp>
        <p:nvSpPr>
          <p:cNvPr id="7" name="object 7"/>
          <p:cNvSpPr txBox="1"/>
          <p:nvPr/>
        </p:nvSpPr>
        <p:spPr>
          <a:xfrm>
            <a:off x="155088" y="3993776"/>
            <a:ext cx="644149"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393834"/>
                </a:solidFill>
                <a:latin typeface="Arial"/>
                <a:cs typeface="Arial"/>
              </a:rPr>
              <a:t>3000</a:t>
            </a:r>
            <a:endParaRPr sz="1800">
              <a:latin typeface="Arial"/>
              <a:cs typeface="Arial"/>
            </a:endParaRPr>
          </a:p>
        </p:txBody>
      </p:sp>
      <p:sp>
        <p:nvSpPr>
          <p:cNvPr id="8" name="object 8"/>
          <p:cNvSpPr txBox="1"/>
          <p:nvPr/>
        </p:nvSpPr>
        <p:spPr>
          <a:xfrm>
            <a:off x="6857617"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9" name="object 9"/>
          <p:cNvSpPr txBox="1"/>
          <p:nvPr/>
        </p:nvSpPr>
        <p:spPr>
          <a:xfrm>
            <a:off x="634168"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10" name="object 10"/>
          <p:cNvSpPr txBox="1"/>
          <p:nvPr/>
        </p:nvSpPr>
        <p:spPr>
          <a:xfrm>
            <a:off x="2115942" y="3207699"/>
            <a:ext cx="216738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60"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0" dirty="0">
                <a:solidFill>
                  <a:srgbClr val="0046FF"/>
                </a:solidFill>
                <a:latin typeface="Arial"/>
                <a:cs typeface="Arial"/>
              </a:rPr>
              <a:t>BLUE</a:t>
            </a:r>
            <a:endParaRPr sz="1800">
              <a:latin typeface="Arial"/>
              <a:cs typeface="Arial"/>
            </a:endParaRPr>
          </a:p>
        </p:txBody>
      </p:sp>
      <p:sp>
        <p:nvSpPr>
          <p:cNvPr id="11" name="object 11"/>
          <p:cNvSpPr txBox="1"/>
          <p:nvPr/>
        </p:nvSpPr>
        <p:spPr>
          <a:xfrm>
            <a:off x="8557432" y="3207699"/>
            <a:ext cx="20376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55"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5" dirty="0">
                <a:solidFill>
                  <a:srgbClr val="FF3366"/>
                </a:solidFill>
                <a:latin typeface="Arial"/>
                <a:cs typeface="Arial"/>
              </a:rPr>
              <a:t>RED</a:t>
            </a:r>
            <a:endParaRPr sz="1800">
              <a:latin typeface="Arial"/>
              <a:cs typeface="Arial"/>
            </a:endParaRPr>
          </a:p>
        </p:txBody>
      </p:sp>
      <p:sp>
        <p:nvSpPr>
          <p:cNvPr id="12" name="object 12"/>
          <p:cNvSpPr txBox="1"/>
          <p:nvPr/>
        </p:nvSpPr>
        <p:spPr>
          <a:xfrm>
            <a:off x="634167" y="5954357"/>
            <a:ext cx="3592341" cy="551433"/>
          </a:xfrm>
          <a:prstGeom prst="rect">
            <a:avLst/>
          </a:prstGeom>
        </p:spPr>
        <p:txBody>
          <a:bodyPr vert="horz" wrap="square" lIns="0" tIns="12700" rIns="0" bIns="0" rtlCol="0">
            <a:spAutoFit/>
          </a:bodyPr>
          <a:lstStyle/>
          <a:p>
            <a:pPr marL="12700">
              <a:lnSpc>
                <a:spcPts val="2060"/>
              </a:lnSpc>
              <a:spcBef>
                <a:spcPts val="100"/>
              </a:spcBef>
            </a:pPr>
            <a:r>
              <a:rPr sz="1800" spc="-5" dirty="0">
                <a:solidFill>
                  <a:srgbClr val="393834"/>
                </a:solidFill>
                <a:latin typeface="Arial"/>
                <a:cs typeface="Arial"/>
              </a:rPr>
              <a:t>0</a:t>
            </a:r>
            <a:endParaRPr sz="1800">
              <a:latin typeface="Arial"/>
              <a:cs typeface="Arial"/>
            </a:endParaRPr>
          </a:p>
          <a:p>
            <a:pPr marL="1454150">
              <a:lnSpc>
                <a:spcPts val="2060"/>
              </a:lnSpc>
            </a:pPr>
            <a:r>
              <a:rPr sz="1800" dirty="0">
                <a:solidFill>
                  <a:srgbClr val="393834"/>
                </a:solidFill>
                <a:latin typeface="Arial"/>
                <a:cs typeface="Arial"/>
              </a:rPr>
              <a:t>Cloud</a:t>
            </a:r>
            <a:r>
              <a:rPr sz="1800" spc="-75" dirty="0">
                <a:solidFill>
                  <a:srgbClr val="393834"/>
                </a:solidFill>
                <a:latin typeface="Arial"/>
                <a:cs typeface="Arial"/>
              </a:rPr>
              <a:t> </a:t>
            </a:r>
            <a:r>
              <a:rPr sz="1800" spc="-10" dirty="0">
                <a:solidFill>
                  <a:srgbClr val="393834"/>
                </a:solidFill>
                <a:latin typeface="Arial"/>
                <a:cs typeface="Arial"/>
              </a:rPr>
              <a:t>Provider</a:t>
            </a:r>
            <a:endParaRPr sz="1800">
              <a:latin typeface="Arial"/>
              <a:cs typeface="Arial"/>
            </a:endParaRPr>
          </a:p>
        </p:txBody>
      </p:sp>
      <p:sp>
        <p:nvSpPr>
          <p:cNvPr id="14" name="object 14"/>
          <p:cNvSpPr txBox="1"/>
          <p:nvPr/>
        </p:nvSpPr>
        <p:spPr>
          <a:xfrm>
            <a:off x="6110137" y="3870252"/>
            <a:ext cx="5762475" cy="3054682"/>
          </a:xfrm>
          <a:prstGeom prst="rect">
            <a:avLst/>
          </a:prstGeom>
        </p:spPr>
        <p:txBody>
          <a:bodyPr vert="horz" wrap="square" lIns="0" tIns="12700" rIns="0" bIns="0" rtlCol="0">
            <a:spAutoFit/>
          </a:bodyPr>
          <a:lstStyle/>
          <a:p>
            <a:pPr marL="469900" indent="-457200">
              <a:spcBef>
                <a:spcPts val="100"/>
              </a:spcBef>
              <a:buFontTx/>
              <a:buChar char="-"/>
            </a:pPr>
            <a:r>
              <a:rPr lang="en-US" sz="2800" dirty="0">
                <a:solidFill>
                  <a:srgbClr val="393834"/>
                </a:solidFill>
                <a:latin typeface="Arial"/>
                <a:cs typeface="Arial"/>
              </a:rPr>
              <a:t>The black line shows the number of machines needed to meet the demand from the both customers at any given time</a:t>
            </a:r>
          </a:p>
          <a:p>
            <a:pPr marL="469900" indent="-457200">
              <a:spcBef>
                <a:spcPts val="100"/>
              </a:spcBef>
              <a:buFontTx/>
              <a:buChar char="-"/>
            </a:pPr>
            <a:r>
              <a:rPr lang="en-US" sz="2800" dirty="0">
                <a:solidFill>
                  <a:srgbClr val="393834"/>
                </a:solidFill>
                <a:latin typeface="Arial"/>
                <a:cs typeface="Arial"/>
              </a:rPr>
              <a:t>Maximum 3000 machines are needed to meet the demand</a:t>
            </a:r>
          </a:p>
          <a:p>
            <a:pPr marL="12700">
              <a:spcBef>
                <a:spcPts val="100"/>
              </a:spcBef>
            </a:pPr>
            <a:endParaRPr sz="2800" dirty="0">
              <a:latin typeface="Arial"/>
              <a:cs typeface="Arial"/>
            </a:endParaRPr>
          </a:p>
        </p:txBody>
      </p:sp>
    </p:spTree>
    <p:extLst>
      <p:ext uri="{BB962C8B-B14F-4D97-AF65-F5344CB8AC3E}">
        <p14:creationId xmlns:p14="http://schemas.microsoft.com/office/powerpoint/2010/main" val="90069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8014FE7F-60F0-F4E3-0963-48C1F79354C6}"/>
              </a:ext>
            </a:extLst>
          </p:cNvPr>
          <p:cNvSpPr>
            <a:spLocks noGrp="1"/>
          </p:cNvSpPr>
          <p:nvPr>
            <p:ph type="title"/>
          </p:nvPr>
        </p:nvSpPr>
        <p:spPr/>
        <p:txBody>
          <a:bodyPr/>
          <a:lstStyle/>
          <a:p>
            <a:r>
              <a:rPr lang="en-US" dirty="0"/>
              <a:t>Resource Provisioning – </a:t>
            </a:r>
            <a:r>
              <a:rPr lang="en-US" dirty="0" err="1"/>
              <a:t>DataCenter</a:t>
            </a:r>
            <a:r>
              <a:rPr lang="en-US" dirty="0"/>
              <a:t>/Cloud Provider's View</a:t>
            </a:r>
            <a:endParaRPr lang="x-none" dirty="0"/>
          </a:p>
        </p:txBody>
      </p:sp>
      <p:pic>
        <p:nvPicPr>
          <p:cNvPr id="3" name="object 3"/>
          <p:cNvPicPr/>
          <p:nvPr/>
        </p:nvPicPr>
        <p:blipFill>
          <a:blip r:embed="rId2" cstate="print"/>
          <a:stretch>
            <a:fillRect/>
          </a:stretch>
        </p:blipFill>
        <p:spPr>
          <a:xfrm>
            <a:off x="958162" y="1689719"/>
            <a:ext cx="4744746" cy="1409636"/>
          </a:xfrm>
          <a:prstGeom prst="rect">
            <a:avLst/>
          </a:prstGeom>
        </p:spPr>
      </p:pic>
      <p:pic>
        <p:nvPicPr>
          <p:cNvPr id="4" name="object 4"/>
          <p:cNvPicPr/>
          <p:nvPr/>
        </p:nvPicPr>
        <p:blipFill>
          <a:blip r:embed="rId3" cstate="print"/>
          <a:stretch>
            <a:fillRect/>
          </a:stretch>
        </p:blipFill>
        <p:spPr>
          <a:xfrm>
            <a:off x="7140151" y="1599816"/>
            <a:ext cx="4732461" cy="1512217"/>
          </a:xfrm>
          <a:prstGeom prst="rect">
            <a:avLst/>
          </a:prstGeom>
        </p:spPr>
      </p:pic>
      <p:pic>
        <p:nvPicPr>
          <p:cNvPr id="5" name="object 5"/>
          <p:cNvPicPr/>
          <p:nvPr/>
        </p:nvPicPr>
        <p:blipFill>
          <a:blip r:embed="rId4" cstate="print"/>
          <a:stretch>
            <a:fillRect/>
          </a:stretch>
        </p:blipFill>
        <p:spPr>
          <a:xfrm>
            <a:off x="964303" y="4004149"/>
            <a:ext cx="4732461" cy="2074689"/>
          </a:xfrm>
          <a:prstGeom prst="rect">
            <a:avLst/>
          </a:prstGeom>
        </p:spPr>
      </p:pic>
      <p:sp>
        <p:nvSpPr>
          <p:cNvPr id="6" name="object 6"/>
          <p:cNvSpPr txBox="1"/>
          <p:nvPr/>
        </p:nvSpPr>
        <p:spPr>
          <a:xfrm>
            <a:off x="198081" y="1641309"/>
            <a:ext cx="6867597" cy="289823"/>
          </a:xfrm>
          <a:prstGeom prst="rect">
            <a:avLst/>
          </a:prstGeom>
        </p:spPr>
        <p:txBody>
          <a:bodyPr vert="horz" wrap="square" lIns="0" tIns="12700" rIns="0" bIns="0" rtlCol="0">
            <a:spAutoFit/>
          </a:bodyPr>
          <a:lstStyle/>
          <a:p>
            <a:pPr marL="12700">
              <a:lnSpc>
                <a:spcPct val="100000"/>
              </a:lnSpc>
              <a:spcBef>
                <a:spcPts val="100"/>
              </a:spcBef>
              <a:tabLst>
                <a:tab pos="5160645" algn="l"/>
              </a:tabLst>
            </a:pPr>
            <a:r>
              <a:rPr sz="1800" spc="-20" dirty="0">
                <a:solidFill>
                  <a:srgbClr val="393834"/>
                </a:solidFill>
                <a:latin typeface="Arial"/>
                <a:cs typeface="Arial"/>
              </a:rPr>
              <a:t>2000</a:t>
            </a:r>
            <a:r>
              <a:rPr sz="1800" dirty="0">
                <a:solidFill>
                  <a:srgbClr val="393834"/>
                </a:solidFill>
                <a:latin typeface="Arial"/>
                <a:cs typeface="Arial"/>
              </a:rPr>
              <a:t>	</a:t>
            </a:r>
            <a:r>
              <a:rPr lang="en-GB" sz="1800" dirty="0">
                <a:solidFill>
                  <a:srgbClr val="393834"/>
                </a:solidFill>
                <a:latin typeface="Arial"/>
                <a:cs typeface="Arial"/>
              </a:rPr>
              <a:t>                   </a:t>
            </a:r>
            <a:r>
              <a:rPr sz="1800" spc="-20" dirty="0">
                <a:solidFill>
                  <a:srgbClr val="393834"/>
                </a:solidFill>
                <a:latin typeface="Arial"/>
                <a:cs typeface="Arial"/>
              </a:rPr>
              <a:t>2050</a:t>
            </a:r>
            <a:endParaRPr sz="1800" dirty="0">
              <a:latin typeface="Arial"/>
              <a:cs typeface="Arial"/>
            </a:endParaRPr>
          </a:p>
        </p:txBody>
      </p:sp>
      <p:sp>
        <p:nvSpPr>
          <p:cNvPr id="7" name="object 7"/>
          <p:cNvSpPr txBox="1"/>
          <p:nvPr/>
        </p:nvSpPr>
        <p:spPr>
          <a:xfrm>
            <a:off x="155088" y="3993776"/>
            <a:ext cx="644149"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393834"/>
                </a:solidFill>
                <a:latin typeface="Arial"/>
                <a:cs typeface="Arial"/>
              </a:rPr>
              <a:t>3000</a:t>
            </a:r>
            <a:endParaRPr sz="1800">
              <a:latin typeface="Arial"/>
              <a:cs typeface="Arial"/>
            </a:endParaRPr>
          </a:p>
        </p:txBody>
      </p:sp>
      <p:sp>
        <p:nvSpPr>
          <p:cNvPr id="8" name="object 8"/>
          <p:cNvSpPr txBox="1"/>
          <p:nvPr/>
        </p:nvSpPr>
        <p:spPr>
          <a:xfrm>
            <a:off x="6857617"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9" name="object 9"/>
          <p:cNvSpPr txBox="1"/>
          <p:nvPr/>
        </p:nvSpPr>
        <p:spPr>
          <a:xfrm>
            <a:off x="634168" y="2948363"/>
            <a:ext cx="18503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3834"/>
                </a:solidFill>
                <a:latin typeface="Arial"/>
                <a:cs typeface="Arial"/>
              </a:rPr>
              <a:t>0</a:t>
            </a:r>
            <a:endParaRPr sz="1800">
              <a:latin typeface="Arial"/>
              <a:cs typeface="Arial"/>
            </a:endParaRPr>
          </a:p>
        </p:txBody>
      </p:sp>
      <p:sp>
        <p:nvSpPr>
          <p:cNvPr id="10" name="object 10"/>
          <p:cNvSpPr txBox="1"/>
          <p:nvPr/>
        </p:nvSpPr>
        <p:spPr>
          <a:xfrm>
            <a:off x="2115942" y="3207699"/>
            <a:ext cx="216738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60"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0" dirty="0">
                <a:solidFill>
                  <a:srgbClr val="0046FF"/>
                </a:solidFill>
                <a:latin typeface="Arial"/>
                <a:cs typeface="Arial"/>
              </a:rPr>
              <a:t>BLUE</a:t>
            </a:r>
            <a:endParaRPr sz="1800">
              <a:latin typeface="Arial"/>
              <a:cs typeface="Arial"/>
            </a:endParaRPr>
          </a:p>
        </p:txBody>
      </p:sp>
      <p:sp>
        <p:nvSpPr>
          <p:cNvPr id="11" name="object 11"/>
          <p:cNvSpPr txBox="1"/>
          <p:nvPr/>
        </p:nvSpPr>
        <p:spPr>
          <a:xfrm>
            <a:off x="8557432" y="3207699"/>
            <a:ext cx="20376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3834"/>
                </a:solidFill>
                <a:latin typeface="Arial"/>
                <a:cs typeface="Arial"/>
              </a:rPr>
              <a:t>Company</a:t>
            </a:r>
            <a:r>
              <a:rPr sz="1800" spc="-55" dirty="0">
                <a:solidFill>
                  <a:srgbClr val="393834"/>
                </a:solidFill>
                <a:latin typeface="Arial"/>
                <a:cs typeface="Arial"/>
              </a:rPr>
              <a:t> </a:t>
            </a:r>
            <a:r>
              <a:rPr sz="1800" dirty="0">
                <a:solidFill>
                  <a:srgbClr val="393834"/>
                </a:solidFill>
                <a:latin typeface="Arial"/>
                <a:cs typeface="Arial"/>
              </a:rPr>
              <a:t>­</a:t>
            </a:r>
            <a:r>
              <a:rPr sz="1800" spc="-60" dirty="0">
                <a:solidFill>
                  <a:srgbClr val="393834"/>
                </a:solidFill>
                <a:latin typeface="Arial"/>
                <a:cs typeface="Arial"/>
              </a:rPr>
              <a:t> </a:t>
            </a:r>
            <a:r>
              <a:rPr sz="1800" spc="-25" dirty="0">
                <a:solidFill>
                  <a:srgbClr val="FF3366"/>
                </a:solidFill>
                <a:latin typeface="Arial"/>
                <a:cs typeface="Arial"/>
              </a:rPr>
              <a:t>RED</a:t>
            </a:r>
            <a:endParaRPr sz="1800">
              <a:latin typeface="Arial"/>
              <a:cs typeface="Arial"/>
            </a:endParaRPr>
          </a:p>
        </p:txBody>
      </p:sp>
      <p:sp>
        <p:nvSpPr>
          <p:cNvPr id="12" name="object 12"/>
          <p:cNvSpPr txBox="1"/>
          <p:nvPr/>
        </p:nvSpPr>
        <p:spPr>
          <a:xfrm>
            <a:off x="634167" y="5954357"/>
            <a:ext cx="3592341" cy="551433"/>
          </a:xfrm>
          <a:prstGeom prst="rect">
            <a:avLst/>
          </a:prstGeom>
        </p:spPr>
        <p:txBody>
          <a:bodyPr vert="horz" wrap="square" lIns="0" tIns="12700" rIns="0" bIns="0" rtlCol="0">
            <a:spAutoFit/>
          </a:bodyPr>
          <a:lstStyle/>
          <a:p>
            <a:pPr marL="12700">
              <a:lnSpc>
                <a:spcPts val="2060"/>
              </a:lnSpc>
              <a:spcBef>
                <a:spcPts val="100"/>
              </a:spcBef>
            </a:pPr>
            <a:r>
              <a:rPr sz="1800" spc="-5" dirty="0">
                <a:solidFill>
                  <a:srgbClr val="393834"/>
                </a:solidFill>
                <a:latin typeface="Arial"/>
                <a:cs typeface="Arial"/>
              </a:rPr>
              <a:t>0</a:t>
            </a:r>
            <a:endParaRPr sz="1800">
              <a:latin typeface="Arial"/>
              <a:cs typeface="Arial"/>
            </a:endParaRPr>
          </a:p>
          <a:p>
            <a:pPr marL="1454150">
              <a:lnSpc>
                <a:spcPts val="2060"/>
              </a:lnSpc>
            </a:pPr>
            <a:r>
              <a:rPr sz="1800" dirty="0">
                <a:solidFill>
                  <a:srgbClr val="393834"/>
                </a:solidFill>
                <a:latin typeface="Arial"/>
                <a:cs typeface="Arial"/>
              </a:rPr>
              <a:t>Cloud</a:t>
            </a:r>
            <a:r>
              <a:rPr sz="1800" spc="-75" dirty="0">
                <a:solidFill>
                  <a:srgbClr val="393834"/>
                </a:solidFill>
                <a:latin typeface="Arial"/>
                <a:cs typeface="Arial"/>
              </a:rPr>
              <a:t> </a:t>
            </a:r>
            <a:r>
              <a:rPr sz="1800" spc="-10" dirty="0">
                <a:solidFill>
                  <a:srgbClr val="393834"/>
                </a:solidFill>
                <a:latin typeface="Arial"/>
                <a:cs typeface="Arial"/>
              </a:rPr>
              <a:t>Provider</a:t>
            </a:r>
            <a:endParaRPr sz="1800">
              <a:latin typeface="Arial"/>
              <a:cs typeface="Arial"/>
            </a:endParaRPr>
          </a:p>
        </p:txBody>
      </p:sp>
      <p:sp>
        <p:nvSpPr>
          <p:cNvPr id="14" name="object 14"/>
          <p:cNvSpPr txBox="1"/>
          <p:nvPr/>
        </p:nvSpPr>
        <p:spPr>
          <a:xfrm>
            <a:off x="6110137" y="3870252"/>
            <a:ext cx="5762475" cy="2795637"/>
          </a:xfrm>
          <a:prstGeom prst="rect">
            <a:avLst/>
          </a:prstGeom>
        </p:spPr>
        <p:txBody>
          <a:bodyPr vert="horz" wrap="square" lIns="0" tIns="12700" rIns="0" bIns="0" rtlCol="0">
            <a:spAutoFit/>
          </a:bodyPr>
          <a:lstStyle/>
          <a:p>
            <a:pPr marL="12700">
              <a:spcBef>
                <a:spcPts val="100"/>
              </a:spcBef>
            </a:pPr>
            <a:r>
              <a:rPr lang="en-US" sz="3600" dirty="0">
                <a:solidFill>
                  <a:srgbClr val="393834"/>
                </a:solidFill>
                <a:latin typeface="Arial"/>
                <a:cs typeface="Arial"/>
              </a:rPr>
              <a:t>- Charge</a:t>
            </a:r>
            <a:r>
              <a:rPr lang="en-US" sz="3600" spc="-60" dirty="0">
                <a:solidFill>
                  <a:srgbClr val="393834"/>
                </a:solidFill>
                <a:latin typeface="Arial"/>
                <a:cs typeface="Arial"/>
              </a:rPr>
              <a:t> </a:t>
            </a:r>
            <a:r>
              <a:rPr lang="en-US" sz="3600" dirty="0">
                <a:solidFill>
                  <a:srgbClr val="393834"/>
                </a:solidFill>
                <a:latin typeface="Arial"/>
                <a:cs typeface="Arial"/>
              </a:rPr>
              <a:t>for</a:t>
            </a:r>
            <a:r>
              <a:rPr lang="en-US" sz="3600" spc="-50" dirty="0">
                <a:solidFill>
                  <a:srgbClr val="393834"/>
                </a:solidFill>
                <a:latin typeface="Arial"/>
                <a:cs typeface="Arial"/>
              </a:rPr>
              <a:t> </a:t>
            </a:r>
            <a:r>
              <a:rPr lang="en-US" sz="3600" dirty="0">
                <a:solidFill>
                  <a:srgbClr val="393834"/>
                </a:solidFill>
                <a:latin typeface="Arial"/>
                <a:cs typeface="Arial"/>
              </a:rPr>
              <a:t>4050</a:t>
            </a:r>
            <a:r>
              <a:rPr lang="en-US" sz="3600" spc="-60" dirty="0">
                <a:solidFill>
                  <a:srgbClr val="393834"/>
                </a:solidFill>
                <a:latin typeface="Arial"/>
                <a:cs typeface="Arial"/>
              </a:rPr>
              <a:t> </a:t>
            </a:r>
            <a:r>
              <a:rPr lang="en-US" sz="3600" dirty="0">
                <a:solidFill>
                  <a:srgbClr val="393834"/>
                </a:solidFill>
                <a:latin typeface="Arial"/>
                <a:cs typeface="Arial"/>
              </a:rPr>
              <a:t>machines,</a:t>
            </a:r>
            <a:r>
              <a:rPr lang="en-US" sz="3600" spc="-50" dirty="0">
                <a:solidFill>
                  <a:srgbClr val="393834"/>
                </a:solidFill>
                <a:latin typeface="Arial"/>
                <a:cs typeface="Arial"/>
              </a:rPr>
              <a:t> </a:t>
            </a:r>
            <a:r>
              <a:rPr lang="en-US" sz="3600" dirty="0">
                <a:solidFill>
                  <a:srgbClr val="393834"/>
                </a:solidFill>
                <a:latin typeface="Arial"/>
                <a:cs typeface="Arial"/>
              </a:rPr>
              <a:t>work</a:t>
            </a:r>
            <a:r>
              <a:rPr lang="en-US" sz="3600" spc="-55" dirty="0">
                <a:solidFill>
                  <a:srgbClr val="393834"/>
                </a:solidFill>
                <a:latin typeface="Arial"/>
                <a:cs typeface="Arial"/>
              </a:rPr>
              <a:t> </a:t>
            </a:r>
            <a:r>
              <a:rPr lang="en-US" sz="3600" dirty="0">
                <a:solidFill>
                  <a:srgbClr val="393834"/>
                </a:solidFill>
                <a:latin typeface="Arial"/>
                <a:cs typeface="Arial"/>
              </a:rPr>
              <a:t>with</a:t>
            </a:r>
            <a:r>
              <a:rPr lang="en-US" sz="3600" spc="-65" dirty="0">
                <a:solidFill>
                  <a:srgbClr val="393834"/>
                </a:solidFill>
                <a:latin typeface="Arial"/>
                <a:cs typeface="Arial"/>
              </a:rPr>
              <a:t> </a:t>
            </a:r>
            <a:r>
              <a:rPr lang="en-US" sz="3600" spc="-20" dirty="0">
                <a:solidFill>
                  <a:srgbClr val="393834"/>
                </a:solidFill>
                <a:latin typeface="Arial"/>
                <a:cs typeface="Arial"/>
              </a:rPr>
              <a:t>3000</a:t>
            </a:r>
            <a:endParaRPr lang="en-US" sz="3600" dirty="0">
              <a:latin typeface="Arial"/>
              <a:cs typeface="Arial"/>
            </a:endParaRPr>
          </a:p>
          <a:p>
            <a:pPr marL="12700">
              <a:lnSpc>
                <a:spcPct val="100000"/>
              </a:lnSpc>
              <a:spcBef>
                <a:spcPts val="100"/>
              </a:spcBef>
            </a:pPr>
            <a:r>
              <a:rPr lang="en-AU" sz="3600" dirty="0">
                <a:solidFill>
                  <a:srgbClr val="393834"/>
                </a:solidFill>
                <a:latin typeface="Arial"/>
                <a:cs typeface="Arial"/>
              </a:rPr>
              <a:t>- </a:t>
            </a:r>
            <a:r>
              <a:rPr sz="3600" dirty="0">
                <a:solidFill>
                  <a:srgbClr val="393834"/>
                </a:solidFill>
                <a:latin typeface="Arial"/>
                <a:cs typeface="Arial"/>
              </a:rPr>
              <a:t>Good</a:t>
            </a:r>
            <a:r>
              <a:rPr sz="3600" spc="-60" dirty="0">
                <a:solidFill>
                  <a:srgbClr val="393834"/>
                </a:solidFill>
                <a:latin typeface="Arial"/>
                <a:cs typeface="Arial"/>
              </a:rPr>
              <a:t> </a:t>
            </a:r>
            <a:r>
              <a:rPr lang="en-AU" sz="3600" spc="-10" dirty="0">
                <a:solidFill>
                  <a:srgbClr val="393834"/>
                </a:solidFill>
                <a:latin typeface="Arial"/>
                <a:cs typeface="Arial"/>
              </a:rPr>
              <a:t>b</a:t>
            </a:r>
            <a:r>
              <a:rPr sz="3600" spc="-10" dirty="0" err="1">
                <a:solidFill>
                  <a:srgbClr val="393834"/>
                </a:solidFill>
                <a:latin typeface="Arial"/>
                <a:cs typeface="Arial"/>
              </a:rPr>
              <a:t>usiness</a:t>
            </a:r>
            <a:endParaRPr sz="4000" dirty="0">
              <a:latin typeface="Arial"/>
              <a:cs typeface="Arial"/>
            </a:endParaRPr>
          </a:p>
          <a:p>
            <a:pPr marL="12700">
              <a:lnSpc>
                <a:spcPct val="100000"/>
              </a:lnSpc>
            </a:pPr>
            <a:r>
              <a:rPr lang="en-AU" sz="3600" dirty="0">
                <a:solidFill>
                  <a:srgbClr val="393834"/>
                </a:solidFill>
                <a:latin typeface="Arial"/>
                <a:cs typeface="Arial"/>
              </a:rPr>
              <a:t>- </a:t>
            </a:r>
            <a:r>
              <a:rPr sz="3600" dirty="0">
                <a:solidFill>
                  <a:srgbClr val="393834"/>
                </a:solidFill>
                <a:latin typeface="Arial"/>
                <a:cs typeface="Arial"/>
              </a:rPr>
              <a:t>Computing</a:t>
            </a:r>
            <a:r>
              <a:rPr sz="3600" spc="-35" dirty="0">
                <a:solidFill>
                  <a:srgbClr val="393834"/>
                </a:solidFill>
                <a:latin typeface="Arial"/>
                <a:cs typeface="Arial"/>
              </a:rPr>
              <a:t> </a:t>
            </a:r>
            <a:r>
              <a:rPr sz="3600" dirty="0">
                <a:solidFill>
                  <a:srgbClr val="393834"/>
                </a:solidFill>
                <a:latin typeface="Arial"/>
                <a:cs typeface="Arial"/>
              </a:rPr>
              <a:t>as</a:t>
            </a:r>
            <a:r>
              <a:rPr sz="3600" spc="-35" dirty="0">
                <a:solidFill>
                  <a:srgbClr val="393834"/>
                </a:solidFill>
                <a:latin typeface="Arial"/>
                <a:cs typeface="Arial"/>
              </a:rPr>
              <a:t> </a:t>
            </a:r>
            <a:r>
              <a:rPr sz="3600" dirty="0">
                <a:solidFill>
                  <a:srgbClr val="393834"/>
                </a:solidFill>
                <a:latin typeface="Arial"/>
                <a:cs typeface="Arial"/>
              </a:rPr>
              <a:t>a</a:t>
            </a:r>
            <a:r>
              <a:rPr sz="3600" spc="-30" dirty="0">
                <a:solidFill>
                  <a:srgbClr val="393834"/>
                </a:solidFill>
                <a:latin typeface="Arial"/>
                <a:cs typeface="Arial"/>
              </a:rPr>
              <a:t> </a:t>
            </a:r>
            <a:r>
              <a:rPr sz="3600" dirty="0">
                <a:solidFill>
                  <a:srgbClr val="393834"/>
                </a:solidFill>
                <a:latin typeface="Arial"/>
                <a:cs typeface="Arial"/>
              </a:rPr>
              <a:t>service</a:t>
            </a:r>
            <a:r>
              <a:rPr sz="3600" spc="-35" dirty="0">
                <a:solidFill>
                  <a:srgbClr val="393834"/>
                </a:solidFill>
                <a:latin typeface="Arial"/>
                <a:cs typeface="Arial"/>
              </a:rPr>
              <a:t> </a:t>
            </a:r>
            <a:r>
              <a:rPr sz="3600" dirty="0">
                <a:solidFill>
                  <a:srgbClr val="393834"/>
                </a:solidFill>
                <a:latin typeface="Arial"/>
                <a:cs typeface="Arial"/>
              </a:rPr>
              <a:t>or</a:t>
            </a:r>
            <a:r>
              <a:rPr sz="3600" spc="-35" dirty="0">
                <a:solidFill>
                  <a:srgbClr val="393834"/>
                </a:solidFill>
                <a:latin typeface="Arial"/>
                <a:cs typeface="Arial"/>
              </a:rPr>
              <a:t> </a:t>
            </a:r>
            <a:r>
              <a:rPr sz="3600" spc="-10" dirty="0">
                <a:solidFill>
                  <a:srgbClr val="393834"/>
                </a:solidFill>
                <a:latin typeface="Arial"/>
                <a:cs typeface="Arial"/>
              </a:rPr>
              <a:t>utility</a:t>
            </a:r>
            <a:endParaRPr sz="3600" dirty="0">
              <a:latin typeface="Arial"/>
              <a:cs typeface="Arial"/>
            </a:endParaRPr>
          </a:p>
        </p:txBody>
      </p:sp>
    </p:spTree>
    <p:extLst>
      <p:ext uri="{BB962C8B-B14F-4D97-AF65-F5344CB8AC3E}">
        <p14:creationId xmlns:p14="http://schemas.microsoft.com/office/powerpoint/2010/main" val="31889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709A5A0D-7E09-C665-978B-28BDF36DFF40}"/>
              </a:ext>
            </a:extLst>
          </p:cNvPr>
          <p:cNvSpPr>
            <a:spLocks noGrp="1"/>
          </p:cNvSpPr>
          <p:nvPr>
            <p:ph type="title"/>
          </p:nvPr>
        </p:nvSpPr>
        <p:spPr/>
        <p:txBody>
          <a:bodyPr/>
          <a:lstStyle/>
          <a:p>
            <a:r>
              <a:rPr lang="en-AU" dirty="0"/>
              <a:t>Cloud Computing requirements</a:t>
            </a:r>
            <a:endParaRPr lang="x-none" dirty="0"/>
          </a:p>
        </p:txBody>
      </p:sp>
      <p:sp>
        <p:nvSpPr>
          <p:cNvPr id="15" name="内容占位符 14">
            <a:extLst>
              <a:ext uri="{FF2B5EF4-FFF2-40B4-BE49-F238E27FC236}">
                <a16:creationId xmlns:a16="http://schemas.microsoft.com/office/drawing/2014/main" id="{56E4C1F9-5E97-E8EA-4936-1F0F04AB8A38}"/>
              </a:ext>
            </a:extLst>
          </p:cNvPr>
          <p:cNvSpPr>
            <a:spLocks noGrp="1"/>
          </p:cNvSpPr>
          <p:nvPr>
            <p:ph idx="1"/>
          </p:nvPr>
        </p:nvSpPr>
        <p:spPr>
          <a:xfrm>
            <a:off x="838200" y="1887732"/>
            <a:ext cx="10515600" cy="4351338"/>
          </a:xfrm>
        </p:spPr>
        <p:txBody>
          <a:bodyPr>
            <a:normAutofit/>
          </a:bodyPr>
          <a:lstStyle/>
          <a:p>
            <a:r>
              <a:rPr lang="en-US" sz="4000" dirty="0"/>
              <a:t>Scaling infrastructure on demand within minutes or even seconds, instead of days or weeks, thereby </a:t>
            </a:r>
            <a:r>
              <a:rPr lang="en-US" sz="4000" dirty="0">
                <a:highlight>
                  <a:srgbClr val="FFFF00"/>
                </a:highlight>
              </a:rPr>
              <a:t>avoiding under­utilization </a:t>
            </a:r>
            <a:r>
              <a:rPr lang="en-US" sz="4000" dirty="0"/>
              <a:t>(idle servers) and </a:t>
            </a:r>
            <a:r>
              <a:rPr lang="en-US" sz="4000" dirty="0">
                <a:highlight>
                  <a:srgbClr val="FFFF00"/>
                </a:highlight>
              </a:rPr>
              <a:t>over­utilization</a:t>
            </a:r>
          </a:p>
          <a:p>
            <a:r>
              <a:rPr lang="en-US" sz="4000" dirty="0"/>
              <a:t>Accessing resources and services needed to perform functions with </a:t>
            </a:r>
            <a:r>
              <a:rPr lang="en-US" sz="4000" dirty="0">
                <a:highlight>
                  <a:srgbClr val="FFFF00"/>
                </a:highlight>
              </a:rPr>
              <a:t>dynamically changing needs</a:t>
            </a:r>
            <a:endParaRPr lang="en-US" sz="4000" dirty="0"/>
          </a:p>
          <a:p>
            <a:endParaRPr lang="en-US" sz="4000" dirty="0"/>
          </a:p>
          <a:p>
            <a:endParaRPr lang="x-none" sz="4000" dirty="0"/>
          </a:p>
        </p:txBody>
      </p:sp>
    </p:spTree>
    <p:extLst>
      <p:ext uri="{BB962C8B-B14F-4D97-AF65-F5344CB8AC3E}">
        <p14:creationId xmlns:p14="http://schemas.microsoft.com/office/powerpoint/2010/main" val="353375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Virtualization definition (1)</a:t>
            </a:r>
          </a:p>
        </p:txBody>
      </p:sp>
      <p:sp>
        <p:nvSpPr>
          <p:cNvPr id="3" name="Content Placeholder 2"/>
          <p:cNvSpPr>
            <a:spLocks noGrp="1"/>
          </p:cNvSpPr>
          <p:nvPr>
            <p:ph idx="1"/>
          </p:nvPr>
        </p:nvSpPr>
        <p:spPr/>
        <p:txBody>
          <a:bodyPr>
            <a:normAutofit lnSpcReduction="10000"/>
          </a:bodyPr>
          <a:lstStyle/>
          <a:p>
            <a:r>
              <a:rPr lang="en-US" altLang="zh-TW" sz="3600" dirty="0"/>
              <a:t>Virtualization is the creation of a virtual (rather than physical) version of something, such as </a:t>
            </a:r>
          </a:p>
          <a:p>
            <a:pPr lvl="1"/>
            <a:r>
              <a:rPr lang="en-US" altLang="zh-TW" sz="3200" dirty="0"/>
              <a:t>an operating system</a:t>
            </a:r>
          </a:p>
          <a:p>
            <a:pPr lvl="1"/>
            <a:r>
              <a:rPr lang="en-US" altLang="zh-TW" sz="3200" dirty="0"/>
              <a:t>a server</a:t>
            </a:r>
          </a:p>
          <a:p>
            <a:pPr lvl="1"/>
            <a:r>
              <a:rPr lang="en-US" altLang="zh-TW" sz="3200" dirty="0"/>
              <a:t>a storage device</a:t>
            </a:r>
          </a:p>
          <a:p>
            <a:pPr lvl="1"/>
            <a:r>
              <a:rPr lang="en-US" altLang="zh-TW" sz="3200" dirty="0"/>
              <a:t>or network resources.</a:t>
            </a:r>
          </a:p>
          <a:p>
            <a:r>
              <a:rPr lang="en-US" altLang="zh-TW" sz="3600" dirty="0"/>
              <a:t>It hides the physical characteristics of a resource from users, instead showing another abstract resource.</a:t>
            </a:r>
            <a:br>
              <a:rPr lang="en-US" altLang="zh-TW" sz="3600" dirty="0"/>
            </a:br>
            <a:endParaRPr lang="en-US" altLang="zh-TW" sz="3600" dirty="0"/>
          </a:p>
        </p:txBody>
      </p:sp>
    </p:spTree>
    <p:extLst>
      <p:ext uri="{BB962C8B-B14F-4D97-AF65-F5344CB8AC3E}">
        <p14:creationId xmlns:p14="http://schemas.microsoft.com/office/powerpoint/2010/main" val="1820059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Architecture</a:t>
            </a:r>
          </a:p>
        </p:txBody>
      </p:sp>
      <p:pic>
        <p:nvPicPr>
          <p:cNvPr id="15" name="Content Placeholder 14" descr="Screen Shot 2013-07-05 at 2.48.5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61" r="-1785"/>
          <a:stretch/>
        </p:blipFill>
        <p:spPr>
          <a:xfrm>
            <a:off x="2080481" y="3999676"/>
            <a:ext cx="7823807" cy="2621029"/>
          </a:xfrm>
        </p:spPr>
      </p:pic>
      <p:sp>
        <p:nvSpPr>
          <p:cNvPr id="16" name="Text Box 6"/>
          <p:cNvSpPr txBox="1">
            <a:spLocks noChangeArrowheads="1"/>
          </p:cNvSpPr>
          <p:nvPr/>
        </p:nvSpPr>
        <p:spPr bwMode="auto">
          <a:xfrm>
            <a:off x="838200" y="1690692"/>
            <a:ext cx="11029949" cy="23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179388" indent="-179388"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just">
              <a:spcBef>
                <a:spcPts val="650"/>
              </a:spcBef>
              <a:spcAft>
                <a:spcPts val="650"/>
              </a:spcAft>
              <a:buFontTx/>
              <a:buChar char="•"/>
            </a:pPr>
            <a:r>
              <a:rPr lang="en-US" sz="3000" b="0" dirty="0">
                <a:latin typeface="+mn-lt"/>
                <a:ea typeface="+mn-ea"/>
                <a:cs typeface="+mn-cs"/>
              </a:rPr>
              <a:t>Multiple virtual machines (VMs) can run on a single physical system</a:t>
            </a:r>
          </a:p>
          <a:p>
            <a:pPr algn="just">
              <a:spcBef>
                <a:spcPts val="650"/>
              </a:spcBef>
              <a:spcAft>
                <a:spcPts val="650"/>
              </a:spcAft>
              <a:buFontTx/>
              <a:buChar char="•"/>
            </a:pPr>
            <a:r>
              <a:rPr lang="en-US" sz="3000" b="0" dirty="0">
                <a:latin typeface="+mn-lt"/>
                <a:ea typeface="+mn-ea"/>
                <a:cs typeface="+mn-cs"/>
              </a:rPr>
              <a:t>Guest OS assumes complete control of the </a:t>
            </a:r>
            <a:r>
              <a:rPr lang="en-US" sz="3000" b="0">
                <a:latin typeface="+mn-lt"/>
                <a:ea typeface="+mn-ea"/>
                <a:cs typeface="+mn-cs"/>
              </a:rPr>
              <a:t>underlying hardware</a:t>
            </a:r>
            <a:endParaRPr lang="en-US" sz="3000" b="0" dirty="0">
              <a:latin typeface="+mn-lt"/>
              <a:ea typeface="+mn-ea"/>
              <a:cs typeface="+mn-cs"/>
            </a:endParaRPr>
          </a:p>
          <a:p>
            <a:pPr algn="just">
              <a:spcBef>
                <a:spcPts val="650"/>
              </a:spcBef>
              <a:spcAft>
                <a:spcPts val="650"/>
              </a:spcAft>
              <a:buFontTx/>
              <a:buChar char="•"/>
            </a:pPr>
            <a:r>
              <a:rPr lang="en-US" sz="3000" b="0" dirty="0">
                <a:latin typeface="+mn-lt"/>
                <a:ea typeface="+mn-ea"/>
                <a:cs typeface="+mn-cs"/>
              </a:rPr>
              <a:t>Virtualization architecture provides this illusion through virtualization platform </a:t>
            </a:r>
          </a:p>
        </p:txBody>
      </p:sp>
    </p:spTree>
    <p:extLst>
      <p:ext uri="{BB962C8B-B14F-4D97-AF65-F5344CB8AC3E}">
        <p14:creationId xmlns:p14="http://schemas.microsoft.com/office/powerpoint/2010/main" val="325824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93467-9373-C470-3F8E-77FD7A896A4F}"/>
              </a:ext>
            </a:extLst>
          </p:cNvPr>
          <p:cNvSpPr>
            <a:spLocks noGrp="1"/>
          </p:cNvSpPr>
          <p:nvPr>
            <p:ph type="title"/>
          </p:nvPr>
        </p:nvSpPr>
        <p:spPr/>
        <p:txBody>
          <a:bodyPr/>
          <a:lstStyle/>
          <a:p>
            <a:r>
              <a:rPr lang="en-AU" dirty="0"/>
              <a:t>Virtual machine </a:t>
            </a:r>
            <a:endParaRPr lang="x-none" dirty="0"/>
          </a:p>
        </p:txBody>
      </p:sp>
      <p:sp>
        <p:nvSpPr>
          <p:cNvPr id="3" name="内容占位符 2">
            <a:extLst>
              <a:ext uri="{FF2B5EF4-FFF2-40B4-BE49-F238E27FC236}">
                <a16:creationId xmlns:a16="http://schemas.microsoft.com/office/drawing/2014/main" id="{115E089B-B4AF-622E-A694-43DAB65B1554}"/>
              </a:ext>
            </a:extLst>
          </p:cNvPr>
          <p:cNvSpPr>
            <a:spLocks noGrp="1"/>
          </p:cNvSpPr>
          <p:nvPr>
            <p:ph idx="1"/>
          </p:nvPr>
        </p:nvSpPr>
        <p:spPr/>
        <p:txBody>
          <a:bodyPr>
            <a:normAutofit/>
          </a:bodyPr>
          <a:lstStyle/>
          <a:p>
            <a:r>
              <a:rPr lang="en-US" sz="3600" dirty="0"/>
              <a:t>A Virtual machine (VM) is a software implementation of a machine (i.e. a computer) that executes programs like a real machine</a:t>
            </a:r>
          </a:p>
          <a:p>
            <a:r>
              <a:rPr lang="en-US" sz="3600" dirty="0"/>
              <a:t>VM is an isolated runtime environment (guest OS and applications) </a:t>
            </a:r>
          </a:p>
          <a:p>
            <a:pPr marL="0" indent="0">
              <a:buNone/>
            </a:pPr>
            <a:br>
              <a:rPr lang="en-US" sz="3600" dirty="0"/>
            </a:br>
            <a:endParaRPr lang="en-US" sz="3600" dirty="0"/>
          </a:p>
          <a:p>
            <a:endParaRPr lang="en-US" sz="3600" b="0" dirty="0">
              <a:latin typeface="+mn-lt"/>
              <a:ea typeface="+mn-ea"/>
              <a:cs typeface="+mn-cs"/>
            </a:endParaRPr>
          </a:p>
          <a:p>
            <a:endParaRPr lang="x-none" sz="3600" dirty="0"/>
          </a:p>
        </p:txBody>
      </p:sp>
      <p:pic>
        <p:nvPicPr>
          <p:cNvPr id="4" name="Content Placeholder 14" descr="Screen Shot 2013-07-05 at 2.48.53 PM.png">
            <a:extLst>
              <a:ext uri="{FF2B5EF4-FFF2-40B4-BE49-F238E27FC236}">
                <a16:creationId xmlns:a16="http://schemas.microsoft.com/office/drawing/2014/main" id="{F10A1013-A874-E5A7-70F8-B5801DA2050A}"/>
              </a:ext>
            </a:extLst>
          </p:cNvPr>
          <p:cNvPicPr>
            <a:picLocks noChangeAspect="1"/>
          </p:cNvPicPr>
          <p:nvPr/>
        </p:nvPicPr>
        <p:blipFill rotWithShape="1">
          <a:blip r:embed="rId2">
            <a:extLst>
              <a:ext uri="{28A0092B-C50C-407E-A947-70E740481C1C}">
                <a14:useLocalDpi xmlns:a14="http://schemas.microsoft.com/office/drawing/2010/main" val="0"/>
              </a:ext>
            </a:extLst>
          </a:blip>
          <a:srcRect l="961" r="-1785"/>
          <a:stretch/>
        </p:blipFill>
        <p:spPr>
          <a:xfrm>
            <a:off x="4298620" y="4274049"/>
            <a:ext cx="7372823" cy="2469946"/>
          </a:xfrm>
          <a:prstGeom prst="rect">
            <a:avLst/>
          </a:prstGeom>
        </p:spPr>
      </p:pic>
    </p:spTree>
    <p:extLst>
      <p:ext uri="{BB962C8B-B14F-4D97-AF65-F5344CB8AC3E}">
        <p14:creationId xmlns:p14="http://schemas.microsoft.com/office/powerpoint/2010/main" val="1702860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vs guest</a:t>
            </a:r>
          </a:p>
        </p:txBody>
      </p:sp>
      <p:sp>
        <p:nvSpPr>
          <p:cNvPr id="3" name="Content Placeholder 2"/>
          <p:cNvSpPr>
            <a:spLocks noGrp="1"/>
          </p:cNvSpPr>
          <p:nvPr>
            <p:ph idx="1"/>
          </p:nvPr>
        </p:nvSpPr>
        <p:spPr/>
        <p:txBody>
          <a:bodyPr>
            <a:normAutofit/>
          </a:bodyPr>
          <a:lstStyle/>
          <a:p>
            <a:r>
              <a:rPr lang="en-US" sz="3600" dirty="0"/>
              <a:t>Host (Target)</a:t>
            </a:r>
          </a:p>
          <a:p>
            <a:pPr lvl="1"/>
            <a:r>
              <a:rPr lang="en-US" sz="3600" dirty="0"/>
              <a:t>The primary environment - the machine on which the virtual machine is created</a:t>
            </a:r>
          </a:p>
          <a:p>
            <a:r>
              <a:rPr lang="en-US" sz="3600" dirty="0"/>
              <a:t>Guest (Source)</a:t>
            </a:r>
          </a:p>
          <a:p>
            <a:pPr lvl="1"/>
            <a:r>
              <a:rPr lang="en-US" sz="3600" dirty="0"/>
              <a:t>The virtualized environment</a:t>
            </a:r>
          </a:p>
        </p:txBody>
      </p:sp>
      <p:pic>
        <p:nvPicPr>
          <p:cNvPr id="5" name="Content Placeholder 14" descr="Screen Shot 2013-07-05 at 2.48.53 PM.png">
            <a:extLst>
              <a:ext uri="{FF2B5EF4-FFF2-40B4-BE49-F238E27FC236}">
                <a16:creationId xmlns:a16="http://schemas.microsoft.com/office/drawing/2014/main" id="{C3E0095F-8F6E-FD95-BB28-E286AD6AAFEF}"/>
              </a:ext>
            </a:extLst>
          </p:cNvPr>
          <p:cNvPicPr>
            <a:picLocks noChangeAspect="1"/>
          </p:cNvPicPr>
          <p:nvPr/>
        </p:nvPicPr>
        <p:blipFill rotWithShape="1">
          <a:blip r:embed="rId2">
            <a:extLst>
              <a:ext uri="{28A0092B-C50C-407E-A947-70E740481C1C}">
                <a14:useLocalDpi xmlns:a14="http://schemas.microsoft.com/office/drawing/2010/main" val="0"/>
              </a:ext>
            </a:extLst>
          </a:blip>
          <a:srcRect l="961" r="-1785"/>
          <a:stretch/>
        </p:blipFill>
        <p:spPr>
          <a:xfrm>
            <a:off x="6096000" y="4657223"/>
            <a:ext cx="5876818" cy="1968774"/>
          </a:xfrm>
          <a:prstGeom prst="rect">
            <a:avLst/>
          </a:prstGeom>
        </p:spPr>
      </p:pic>
    </p:spTree>
    <p:extLst>
      <p:ext uri="{BB962C8B-B14F-4D97-AF65-F5344CB8AC3E}">
        <p14:creationId xmlns:p14="http://schemas.microsoft.com/office/powerpoint/2010/main" val="1269815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BEBD9-0D62-7A1A-7C35-D63B0C6365D5}"/>
              </a:ext>
            </a:extLst>
          </p:cNvPr>
          <p:cNvSpPr>
            <a:spLocks noGrp="1"/>
          </p:cNvSpPr>
          <p:nvPr>
            <p:ph type="title"/>
          </p:nvPr>
        </p:nvSpPr>
        <p:spPr/>
        <p:txBody>
          <a:bodyPr/>
          <a:lstStyle/>
          <a:p>
            <a:r>
              <a:rPr lang="en-AU" dirty="0"/>
              <a:t>Virtualization platform</a:t>
            </a:r>
            <a:endParaRPr lang="x-none" dirty="0"/>
          </a:p>
        </p:txBody>
      </p:sp>
      <p:sp>
        <p:nvSpPr>
          <p:cNvPr id="5" name="内容占位符 4">
            <a:extLst>
              <a:ext uri="{FF2B5EF4-FFF2-40B4-BE49-F238E27FC236}">
                <a16:creationId xmlns:a16="http://schemas.microsoft.com/office/drawing/2014/main" id="{DBCC9E1D-831D-C61C-8593-FC13137DCC01}"/>
              </a:ext>
            </a:extLst>
          </p:cNvPr>
          <p:cNvSpPr>
            <a:spLocks noGrp="1"/>
          </p:cNvSpPr>
          <p:nvPr>
            <p:ph idx="1"/>
          </p:nvPr>
        </p:nvSpPr>
        <p:spPr/>
        <p:txBody>
          <a:bodyPr>
            <a:normAutofit fontScale="92500" lnSpcReduction="10000"/>
          </a:bodyPr>
          <a:lstStyle/>
          <a:p>
            <a:r>
              <a:rPr lang="en-US" sz="3600" dirty="0"/>
              <a:t>Other names </a:t>
            </a:r>
          </a:p>
          <a:p>
            <a:pPr lvl="1"/>
            <a:r>
              <a:rPr lang="en-US" sz="3200" dirty="0"/>
              <a:t>Hypervisor</a:t>
            </a:r>
          </a:p>
          <a:p>
            <a:pPr lvl="1"/>
            <a:r>
              <a:rPr lang="en-US" sz="3200" dirty="0"/>
              <a:t>Virtual machine manager (VMM)</a:t>
            </a:r>
          </a:p>
          <a:p>
            <a:pPr lvl="1"/>
            <a:r>
              <a:rPr lang="en-US" sz="3200" dirty="0"/>
              <a:t>Virtual machine monitor (VMM)</a:t>
            </a:r>
          </a:p>
          <a:p>
            <a:pPr lvl="1"/>
            <a:r>
              <a:rPr lang="en-US" sz="3200" dirty="0"/>
              <a:t>Virtualization manager</a:t>
            </a:r>
          </a:p>
          <a:p>
            <a:r>
              <a:rPr lang="en-US" sz="3600" dirty="0"/>
              <a:t>A software layer which provides virtualization:</a:t>
            </a:r>
          </a:p>
          <a:p>
            <a:pPr lvl="1"/>
            <a:r>
              <a:rPr lang="en-US" sz="3200" dirty="0"/>
              <a:t>Allows multiple Guest OS to </a:t>
            </a:r>
            <a:r>
              <a:rPr lang="en-US" sz="3200" dirty="0">
                <a:solidFill>
                  <a:srgbClr val="FF0000"/>
                </a:solidFill>
              </a:rPr>
              <a:t>run simultaneously </a:t>
            </a:r>
            <a:r>
              <a:rPr lang="en-US" sz="3200" dirty="0"/>
              <a:t>on a single physical host</a:t>
            </a:r>
          </a:p>
          <a:p>
            <a:pPr lvl="1"/>
            <a:r>
              <a:rPr lang="en-US" sz="3200" dirty="0"/>
              <a:t>Provides hardware abstraction to the running Guest OSs and efficiently multiplexes underlying hardware resources.</a:t>
            </a:r>
          </a:p>
          <a:p>
            <a:endParaRPr lang="x-none" sz="3600" dirty="0"/>
          </a:p>
        </p:txBody>
      </p:sp>
      <p:pic>
        <p:nvPicPr>
          <p:cNvPr id="6" name="Content Placeholder 14" descr="Screen Shot 2013-07-05 at 2.48.53 PM.png">
            <a:extLst>
              <a:ext uri="{FF2B5EF4-FFF2-40B4-BE49-F238E27FC236}">
                <a16:creationId xmlns:a16="http://schemas.microsoft.com/office/drawing/2014/main" id="{AD873E5D-51AE-76EC-019D-8D431126BC58}"/>
              </a:ext>
            </a:extLst>
          </p:cNvPr>
          <p:cNvPicPr>
            <a:picLocks noChangeAspect="1"/>
          </p:cNvPicPr>
          <p:nvPr/>
        </p:nvPicPr>
        <p:blipFill rotWithShape="1">
          <a:blip r:embed="rId2">
            <a:extLst>
              <a:ext uri="{28A0092B-C50C-407E-A947-70E740481C1C}">
                <a14:useLocalDpi xmlns:a14="http://schemas.microsoft.com/office/drawing/2010/main" val="0"/>
              </a:ext>
            </a:extLst>
          </a:blip>
          <a:srcRect l="961" r="-1785"/>
          <a:stretch/>
        </p:blipFill>
        <p:spPr>
          <a:xfrm>
            <a:off x="6020318" y="95497"/>
            <a:ext cx="6308671" cy="2113448"/>
          </a:xfrm>
          <a:prstGeom prst="rect">
            <a:avLst/>
          </a:prstGeom>
        </p:spPr>
      </p:pic>
    </p:spTree>
    <p:extLst>
      <p:ext uri="{BB962C8B-B14F-4D97-AF65-F5344CB8AC3E}">
        <p14:creationId xmlns:p14="http://schemas.microsoft.com/office/powerpoint/2010/main" val="395354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078"/>
            <a:ext cx="10972800" cy="1143000"/>
          </a:xfrm>
        </p:spPr>
        <p:txBody>
          <a:bodyPr/>
          <a:lstStyle/>
          <a:p>
            <a:r>
              <a:rPr lang="en-US" dirty="0"/>
              <a:t>Virtualization – resource sharing and isolation </a:t>
            </a:r>
          </a:p>
        </p:txBody>
      </p:sp>
      <p:sp>
        <p:nvSpPr>
          <p:cNvPr id="3" name="Content Placeholder 2"/>
          <p:cNvSpPr>
            <a:spLocks noGrp="1"/>
          </p:cNvSpPr>
          <p:nvPr>
            <p:ph idx="1"/>
          </p:nvPr>
        </p:nvSpPr>
        <p:spPr>
          <a:xfrm>
            <a:off x="609600" y="1270077"/>
            <a:ext cx="11133762" cy="5397829"/>
          </a:xfrm>
        </p:spPr>
        <p:txBody>
          <a:bodyPr>
            <a:normAutofit/>
          </a:bodyPr>
          <a:lstStyle/>
          <a:p>
            <a:pPr algn="just"/>
            <a:r>
              <a:rPr lang="en-US" sz="3600" dirty="0"/>
              <a:t>Each guest OS appears to have the host's processor, memory, and other resources all to itself</a:t>
            </a:r>
          </a:p>
          <a:p>
            <a:pPr algn="just"/>
            <a:r>
              <a:rPr lang="en-US" sz="3600" dirty="0"/>
              <a:t>However, the hypervisor is actually controlling the host processor and resources</a:t>
            </a:r>
          </a:p>
          <a:p>
            <a:pPr lvl="1" algn="just"/>
            <a:r>
              <a:rPr lang="en-US" sz="3200" dirty="0"/>
              <a:t>Allocates what is needed to each operating system in turn</a:t>
            </a:r>
          </a:p>
          <a:p>
            <a:pPr lvl="1" algn="just"/>
            <a:r>
              <a:rPr lang="en-US" sz="3200" dirty="0"/>
              <a:t>Makes sure that the guest operating systems cannot disrupt each other</a:t>
            </a:r>
          </a:p>
          <a:p>
            <a:pPr algn="just"/>
            <a:endParaRPr lang="en-US" sz="3600" dirty="0"/>
          </a:p>
        </p:txBody>
      </p:sp>
      <p:grpSp>
        <p:nvGrpSpPr>
          <p:cNvPr id="4" name="object 3">
            <a:extLst>
              <a:ext uri="{FF2B5EF4-FFF2-40B4-BE49-F238E27FC236}">
                <a16:creationId xmlns:a16="http://schemas.microsoft.com/office/drawing/2014/main" id="{69DA42C5-B70B-2722-4A32-7CA9E3988C99}"/>
              </a:ext>
            </a:extLst>
          </p:cNvPr>
          <p:cNvGrpSpPr/>
          <p:nvPr/>
        </p:nvGrpSpPr>
        <p:grpSpPr>
          <a:xfrm>
            <a:off x="6480132" y="4559474"/>
            <a:ext cx="5757873" cy="2107448"/>
            <a:chOff x="3002279" y="4823459"/>
            <a:chExt cx="4318000" cy="2006600"/>
          </a:xfrm>
        </p:grpSpPr>
        <p:pic>
          <p:nvPicPr>
            <p:cNvPr id="5" name="object 4">
              <a:extLst>
                <a:ext uri="{FF2B5EF4-FFF2-40B4-BE49-F238E27FC236}">
                  <a16:creationId xmlns:a16="http://schemas.microsoft.com/office/drawing/2014/main" id="{16315DCC-D0DC-816D-F879-703060EFEB76}"/>
                </a:ext>
              </a:extLst>
            </p:cNvPr>
            <p:cNvPicPr/>
            <p:nvPr/>
          </p:nvPicPr>
          <p:blipFill>
            <a:blip r:embed="rId2" cstate="print"/>
            <a:stretch>
              <a:fillRect/>
            </a:stretch>
          </p:blipFill>
          <p:spPr>
            <a:xfrm>
              <a:off x="3002279" y="4823459"/>
              <a:ext cx="4318000" cy="2006600"/>
            </a:xfrm>
            <a:prstGeom prst="rect">
              <a:avLst/>
            </a:prstGeom>
          </p:spPr>
        </p:pic>
        <p:sp>
          <p:nvSpPr>
            <p:cNvPr id="6" name="object 5">
              <a:extLst>
                <a:ext uri="{FF2B5EF4-FFF2-40B4-BE49-F238E27FC236}">
                  <a16:creationId xmlns:a16="http://schemas.microsoft.com/office/drawing/2014/main" id="{BDE1CBE3-B218-3196-60FF-EB649947A65E}"/>
                </a:ext>
              </a:extLst>
            </p:cNvPr>
            <p:cNvSpPr/>
            <p:nvPr/>
          </p:nvSpPr>
          <p:spPr>
            <a:xfrm>
              <a:off x="3288029" y="6195059"/>
              <a:ext cx="3785870" cy="457200"/>
            </a:xfrm>
            <a:custGeom>
              <a:avLst/>
              <a:gdLst/>
              <a:ahLst/>
              <a:cxnLst/>
              <a:rect l="l" t="t" r="r" b="b"/>
              <a:pathLst>
                <a:path w="3785870" h="457200">
                  <a:moveTo>
                    <a:pt x="3785870" y="0"/>
                  </a:moveTo>
                  <a:lnTo>
                    <a:pt x="0" y="0"/>
                  </a:lnTo>
                  <a:lnTo>
                    <a:pt x="0" y="457199"/>
                  </a:lnTo>
                  <a:lnTo>
                    <a:pt x="1893570" y="457199"/>
                  </a:lnTo>
                  <a:lnTo>
                    <a:pt x="3785870" y="457199"/>
                  </a:lnTo>
                  <a:lnTo>
                    <a:pt x="3785870" y="0"/>
                  </a:lnTo>
                  <a:close/>
                </a:path>
              </a:pathLst>
            </a:custGeom>
            <a:solidFill>
              <a:srgbClr val="DB2200"/>
            </a:solidFill>
          </p:spPr>
          <p:txBody>
            <a:bodyPr wrap="square" lIns="0" tIns="0" rIns="0" bIns="0" rtlCol="0"/>
            <a:lstStyle/>
            <a:p>
              <a:endParaRPr/>
            </a:p>
          </p:txBody>
        </p:sp>
        <p:sp>
          <p:nvSpPr>
            <p:cNvPr id="7" name="object 6">
              <a:extLst>
                <a:ext uri="{FF2B5EF4-FFF2-40B4-BE49-F238E27FC236}">
                  <a16:creationId xmlns:a16="http://schemas.microsoft.com/office/drawing/2014/main" id="{09B8F33F-27AA-8734-24D2-7186DEA7246E}"/>
                </a:ext>
              </a:extLst>
            </p:cNvPr>
            <p:cNvSpPr/>
            <p:nvPr/>
          </p:nvSpPr>
          <p:spPr>
            <a:xfrm>
              <a:off x="3288029" y="6195059"/>
              <a:ext cx="3785870" cy="457200"/>
            </a:xfrm>
            <a:custGeom>
              <a:avLst/>
              <a:gdLst/>
              <a:ahLst/>
              <a:cxnLst/>
              <a:rect l="l" t="t" r="r" b="b"/>
              <a:pathLst>
                <a:path w="3785870" h="457200">
                  <a:moveTo>
                    <a:pt x="1893570" y="457199"/>
                  </a:moveTo>
                  <a:lnTo>
                    <a:pt x="0" y="457199"/>
                  </a:lnTo>
                  <a:lnTo>
                    <a:pt x="0" y="0"/>
                  </a:lnTo>
                  <a:lnTo>
                    <a:pt x="3785870" y="0"/>
                  </a:lnTo>
                  <a:lnTo>
                    <a:pt x="3785870" y="457199"/>
                  </a:lnTo>
                  <a:lnTo>
                    <a:pt x="1893570" y="457199"/>
                  </a:lnTo>
                  <a:close/>
                </a:path>
              </a:pathLst>
            </a:custGeom>
            <a:ln w="3175">
              <a:solidFill>
                <a:srgbClr val="000000"/>
              </a:solidFill>
            </a:ln>
          </p:spPr>
          <p:txBody>
            <a:bodyPr wrap="square" lIns="0" tIns="0" rIns="0" bIns="0" rtlCol="0"/>
            <a:lstStyle/>
            <a:p>
              <a:endParaRPr/>
            </a:p>
          </p:txBody>
        </p:sp>
      </p:grpSp>
      <p:sp>
        <p:nvSpPr>
          <p:cNvPr id="8" name="object 14">
            <a:extLst>
              <a:ext uri="{FF2B5EF4-FFF2-40B4-BE49-F238E27FC236}">
                <a16:creationId xmlns:a16="http://schemas.microsoft.com/office/drawing/2014/main" id="{8B9FB664-4BFA-7CB0-8DE8-C298A8201DAD}"/>
              </a:ext>
            </a:extLst>
          </p:cNvPr>
          <p:cNvSpPr txBox="1"/>
          <p:nvPr/>
        </p:nvSpPr>
        <p:spPr>
          <a:xfrm>
            <a:off x="9041062" y="6149402"/>
            <a:ext cx="1223039" cy="289823"/>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Arial"/>
                <a:cs typeface="Arial"/>
              </a:rPr>
              <a:t>Hardware</a:t>
            </a:r>
            <a:endParaRPr sz="1800" dirty="0">
              <a:latin typeface="Arial"/>
              <a:cs typeface="Arial"/>
            </a:endParaRPr>
          </a:p>
        </p:txBody>
      </p:sp>
    </p:spTree>
    <p:extLst>
      <p:ext uri="{BB962C8B-B14F-4D97-AF65-F5344CB8AC3E}">
        <p14:creationId xmlns:p14="http://schemas.microsoft.com/office/powerpoint/2010/main" val="1497932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t>
            </a:r>
          </a:p>
        </p:txBody>
      </p:sp>
      <p:sp>
        <p:nvSpPr>
          <p:cNvPr id="3" name="Content Placeholder 2"/>
          <p:cNvSpPr>
            <a:spLocks noGrp="1"/>
          </p:cNvSpPr>
          <p:nvPr>
            <p:ph idx="1"/>
          </p:nvPr>
        </p:nvSpPr>
        <p:spPr/>
        <p:txBody>
          <a:bodyPr/>
          <a:lstStyle/>
          <a:p>
            <a:pPr marL="0" indent="0">
              <a:buNone/>
            </a:pPr>
            <a:br>
              <a:rPr lang="en-US" dirty="0"/>
            </a:b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621123" y="2363770"/>
            <a:ext cx="43688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998074" y="2804318"/>
            <a:ext cx="3901017" cy="2036763"/>
          </a:xfrm>
          <a:prstGeom prst="rect">
            <a:avLst/>
          </a:prstGeom>
          <a:noFill/>
          <a:ln w="9525">
            <a:noFill/>
            <a:miter lim="800000"/>
            <a:headEnd/>
            <a:tailEnd/>
          </a:ln>
          <a:effectLst/>
        </p:spPr>
      </p:pic>
      <p:sp>
        <p:nvSpPr>
          <p:cNvPr id="6" name="Rounded Rectangle 5"/>
          <p:cNvSpPr/>
          <p:nvPr/>
        </p:nvSpPr>
        <p:spPr bwMode="auto">
          <a:xfrm>
            <a:off x="6621123" y="1970070"/>
            <a:ext cx="14224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8077867" y="1970070"/>
            <a:ext cx="14224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9550351" y="1970070"/>
            <a:ext cx="14224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extLst>
      <p:ext uri="{BB962C8B-B14F-4D97-AF65-F5344CB8AC3E}">
        <p14:creationId xmlns:p14="http://schemas.microsoft.com/office/powerpoint/2010/main" val="344796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Seven: Hot topics in Service Computing</a:t>
            </a:r>
            <a:br>
              <a:rPr lang="en-GB" sz="4400" dirty="0"/>
            </a:br>
            <a:r>
              <a:rPr lang="en-GB" sz="4400" dirty="0"/>
              <a:t>- Cloud - </a:t>
            </a: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268868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Virtualization</a:t>
            </a:r>
          </a:p>
        </p:txBody>
      </p:sp>
      <p:sp>
        <p:nvSpPr>
          <p:cNvPr id="3" name="Content Placeholder 2"/>
          <p:cNvSpPr>
            <a:spLocks noGrp="1"/>
          </p:cNvSpPr>
          <p:nvPr>
            <p:ph idx="1"/>
          </p:nvPr>
        </p:nvSpPr>
        <p:spPr>
          <a:xfrm>
            <a:off x="609600" y="1600200"/>
            <a:ext cx="10972800" cy="5017572"/>
          </a:xfrm>
        </p:spPr>
        <p:txBody>
          <a:bodyPr>
            <a:normAutofit/>
          </a:bodyPr>
          <a:lstStyle/>
          <a:p>
            <a:r>
              <a:rPr lang="en-US" dirty="0"/>
              <a:t>Sharing of resources helps cost reduction</a:t>
            </a:r>
          </a:p>
          <a:p>
            <a:r>
              <a:rPr lang="en-US" dirty="0"/>
              <a:t>Isolation: Virtual machines are isolated from each other as if they are physically separated</a:t>
            </a:r>
          </a:p>
          <a:p>
            <a:r>
              <a:rPr lang="en-US" dirty="0"/>
              <a:t>Encapsulation: Virtual machines encapsulate a complete computing environment</a:t>
            </a:r>
          </a:p>
          <a:p>
            <a:r>
              <a:rPr lang="en-US" dirty="0"/>
              <a:t>Hardware independence: Virtual machines run independently of underlying hardware</a:t>
            </a:r>
          </a:p>
          <a:p>
            <a:r>
              <a:rPr lang="en-US" dirty="0"/>
              <a:t>Portability: Virtual machines can be migrated between different hosts. </a:t>
            </a:r>
          </a:p>
        </p:txBody>
      </p:sp>
    </p:spTree>
    <p:extLst>
      <p:ext uri="{BB962C8B-B14F-4D97-AF65-F5344CB8AC3E}">
        <p14:creationId xmlns:p14="http://schemas.microsoft.com/office/powerpoint/2010/main" val="2133353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Virtualization in Cloud Computing</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3600" dirty="0"/>
              <a:t>Cloud computing takes virtualization one step further:</a:t>
            </a:r>
          </a:p>
          <a:p>
            <a:r>
              <a:rPr lang="en-US" sz="3600" dirty="0"/>
              <a:t>You don’t need to own the hardware</a:t>
            </a:r>
          </a:p>
          <a:p>
            <a:r>
              <a:rPr lang="en-US" sz="3600" dirty="0"/>
              <a:t>Resources are rented as needed from a cloud</a:t>
            </a:r>
          </a:p>
          <a:p>
            <a:r>
              <a:rPr lang="en-US" sz="3600" dirty="0"/>
              <a:t>Various providers allow creating virtual servers:</a:t>
            </a:r>
          </a:p>
          <a:p>
            <a:pPr lvl="1"/>
            <a:r>
              <a:rPr lang="en-US" sz="3200" dirty="0"/>
              <a:t>Choose the OS and software each instance will have</a:t>
            </a:r>
          </a:p>
          <a:p>
            <a:pPr lvl="1"/>
            <a:r>
              <a:rPr lang="en-US" sz="3200" dirty="0"/>
              <a:t>The chosen OS will run on a large server farm</a:t>
            </a:r>
          </a:p>
          <a:p>
            <a:pPr lvl="1"/>
            <a:r>
              <a:rPr lang="en-US" sz="3200" dirty="0"/>
              <a:t>Can instantiate more virtual servers or shut down existing ones within minutes</a:t>
            </a:r>
          </a:p>
          <a:p>
            <a:r>
              <a:rPr lang="en-US" sz="3600" dirty="0"/>
              <a:t>You get billed only for what you used</a:t>
            </a:r>
          </a:p>
        </p:txBody>
      </p:sp>
    </p:spTree>
    <p:extLst>
      <p:ext uri="{BB962C8B-B14F-4D97-AF65-F5344CB8AC3E}">
        <p14:creationId xmlns:p14="http://schemas.microsoft.com/office/powerpoint/2010/main" val="592144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CE433-8C1E-8199-72BB-1209872264D5}"/>
              </a:ext>
            </a:extLst>
          </p:cNvPr>
          <p:cNvSpPr>
            <a:spLocks noGrp="1"/>
          </p:cNvSpPr>
          <p:nvPr>
            <p:ph type="title"/>
          </p:nvPr>
        </p:nvSpPr>
        <p:spPr/>
        <p:txBody>
          <a:bodyPr/>
          <a:lstStyle/>
          <a:p>
            <a:r>
              <a:rPr lang="en-US" dirty="0"/>
              <a:t>Importance	of Virtualization in Cloud Computing</a:t>
            </a:r>
            <a:endParaRPr lang="x-none" dirty="0"/>
          </a:p>
        </p:txBody>
      </p:sp>
      <p:sp>
        <p:nvSpPr>
          <p:cNvPr id="3" name="内容占位符 2">
            <a:extLst>
              <a:ext uri="{FF2B5EF4-FFF2-40B4-BE49-F238E27FC236}">
                <a16:creationId xmlns:a16="http://schemas.microsoft.com/office/drawing/2014/main" id="{80A69FE2-5825-EC37-B08A-8069F1FEB0FC}"/>
              </a:ext>
            </a:extLst>
          </p:cNvPr>
          <p:cNvSpPr>
            <a:spLocks noGrp="1"/>
          </p:cNvSpPr>
          <p:nvPr>
            <p:ph idx="1"/>
          </p:nvPr>
        </p:nvSpPr>
        <p:spPr/>
        <p:txBody>
          <a:bodyPr>
            <a:normAutofit fontScale="92500" lnSpcReduction="10000"/>
          </a:bodyPr>
          <a:lstStyle/>
          <a:p>
            <a:r>
              <a:rPr lang="en-US" sz="3200" dirty="0"/>
              <a:t>Cloud can exist without Virtualization, although it will be difficult and inefficient</a:t>
            </a:r>
          </a:p>
          <a:p>
            <a:r>
              <a:rPr lang="en-US" sz="3200" dirty="0"/>
              <a:t>Cloud makes notion of “Pay for what you use”, “infinite availability- use as much you want”</a:t>
            </a:r>
          </a:p>
          <a:p>
            <a:r>
              <a:rPr lang="en-US" sz="3200" dirty="0"/>
              <a:t>These notions are practical only if we have</a:t>
            </a:r>
          </a:p>
          <a:p>
            <a:pPr lvl="1"/>
            <a:r>
              <a:rPr lang="en-US" sz="2800" dirty="0"/>
              <a:t>lots of flexibility</a:t>
            </a:r>
          </a:p>
          <a:p>
            <a:pPr lvl="1"/>
            <a:r>
              <a:rPr lang="en-US" sz="2800" dirty="0"/>
              <a:t>efficiency in the back-end</a:t>
            </a:r>
          </a:p>
          <a:p>
            <a:r>
              <a:rPr lang="en-US" sz="3200" dirty="0"/>
              <a:t>This efficiency is readily available in Virtualized Environments and Machines</a:t>
            </a:r>
          </a:p>
          <a:p>
            <a:r>
              <a:rPr lang="en-US" sz="3200" dirty="0"/>
              <a:t>Virtualization is the foundation which supports cloud computing</a:t>
            </a:r>
          </a:p>
          <a:p>
            <a:endParaRPr lang="en-US" sz="3200" dirty="0"/>
          </a:p>
          <a:p>
            <a:endParaRPr lang="x-none" sz="3200" dirty="0"/>
          </a:p>
        </p:txBody>
      </p:sp>
    </p:spTree>
    <p:extLst>
      <p:ext uri="{BB962C8B-B14F-4D97-AF65-F5344CB8AC3E}">
        <p14:creationId xmlns:p14="http://schemas.microsoft.com/office/powerpoint/2010/main" val="611401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Virtualizations</a:t>
            </a:r>
          </a:p>
        </p:txBody>
      </p:sp>
      <p:sp>
        <p:nvSpPr>
          <p:cNvPr id="3" name="Content Placeholder 2"/>
          <p:cNvSpPr>
            <a:spLocks noGrp="1"/>
          </p:cNvSpPr>
          <p:nvPr>
            <p:ph idx="1"/>
          </p:nvPr>
        </p:nvSpPr>
        <p:spPr/>
        <p:txBody>
          <a:bodyPr/>
          <a:lstStyle/>
          <a:p>
            <a:endParaRPr lang="en-GB"/>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755" y="2504292"/>
            <a:ext cx="8484298" cy="341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98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Virtualizations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755" y="2504292"/>
            <a:ext cx="8484298" cy="341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4">
            <a:extLst>
              <a:ext uri="{FF2B5EF4-FFF2-40B4-BE49-F238E27FC236}">
                <a16:creationId xmlns:a16="http://schemas.microsoft.com/office/drawing/2014/main" id="{ED54CECA-DE38-B2D3-73CC-E94FC7EC011F}"/>
              </a:ext>
            </a:extLst>
          </p:cNvPr>
          <p:cNvSpPr/>
          <p:nvPr/>
        </p:nvSpPr>
        <p:spPr>
          <a:xfrm>
            <a:off x="4529471" y="4167963"/>
            <a:ext cx="3094074" cy="1887606"/>
          </a:xfrm>
          <a:prstGeom prst="roundRect">
            <a:avLst/>
          </a:prstGeom>
          <a:solidFill>
            <a:srgbClr val="FFFF00">
              <a:alpha val="20000"/>
            </a:srgbClr>
          </a:solid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119011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20757-5107-7EF6-12C9-CF0E02BE9866}"/>
              </a:ext>
            </a:extLst>
          </p:cNvPr>
          <p:cNvSpPr>
            <a:spLocks noGrp="1"/>
          </p:cNvSpPr>
          <p:nvPr>
            <p:ph type="title"/>
          </p:nvPr>
        </p:nvSpPr>
        <p:spPr/>
        <p:txBody>
          <a:bodyPr/>
          <a:lstStyle/>
          <a:p>
            <a:r>
              <a:rPr lang="en-AU" dirty="0"/>
              <a:t>Server Virtualization</a:t>
            </a:r>
            <a:endParaRPr lang="x-none" dirty="0"/>
          </a:p>
        </p:txBody>
      </p:sp>
      <p:sp>
        <p:nvSpPr>
          <p:cNvPr id="3" name="内容占位符 2">
            <a:extLst>
              <a:ext uri="{FF2B5EF4-FFF2-40B4-BE49-F238E27FC236}">
                <a16:creationId xmlns:a16="http://schemas.microsoft.com/office/drawing/2014/main" id="{0272A0A0-E7E1-0878-34D3-548036B2C1C8}"/>
              </a:ext>
            </a:extLst>
          </p:cNvPr>
          <p:cNvSpPr>
            <a:spLocks noGrp="1"/>
          </p:cNvSpPr>
          <p:nvPr>
            <p:ph idx="1"/>
          </p:nvPr>
        </p:nvSpPr>
        <p:spPr>
          <a:xfrm>
            <a:off x="838200" y="1825625"/>
            <a:ext cx="5922196" cy="4351338"/>
          </a:xfrm>
        </p:spPr>
        <p:txBody>
          <a:bodyPr>
            <a:normAutofit/>
          </a:bodyPr>
          <a:lstStyle/>
          <a:p>
            <a:r>
              <a:rPr lang="en-US" sz="4800" dirty="0"/>
              <a:t>When the hypervisor is directly installed on the server system</a:t>
            </a:r>
            <a:endParaRPr lang="x-none" sz="4800" dirty="0"/>
          </a:p>
        </p:txBody>
      </p:sp>
      <p:pic>
        <p:nvPicPr>
          <p:cNvPr id="4" name="object 2">
            <a:extLst>
              <a:ext uri="{FF2B5EF4-FFF2-40B4-BE49-F238E27FC236}">
                <a16:creationId xmlns:a16="http://schemas.microsoft.com/office/drawing/2014/main" id="{85B8A32C-9EAA-9CB1-0733-CFDDD2E47EA3}"/>
              </a:ext>
            </a:extLst>
          </p:cNvPr>
          <p:cNvPicPr/>
          <p:nvPr/>
        </p:nvPicPr>
        <p:blipFill>
          <a:blip r:embed="rId2" cstate="print"/>
          <a:stretch>
            <a:fillRect/>
          </a:stretch>
        </p:blipFill>
        <p:spPr>
          <a:xfrm>
            <a:off x="7243281" y="1690692"/>
            <a:ext cx="4508248" cy="3833808"/>
          </a:xfrm>
          <a:prstGeom prst="rect">
            <a:avLst/>
          </a:prstGeom>
        </p:spPr>
      </p:pic>
    </p:spTree>
    <p:extLst>
      <p:ext uri="{BB962C8B-B14F-4D97-AF65-F5344CB8AC3E}">
        <p14:creationId xmlns:p14="http://schemas.microsoft.com/office/powerpoint/2010/main" val="170359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20757-5107-7EF6-12C9-CF0E02BE9866}"/>
              </a:ext>
            </a:extLst>
          </p:cNvPr>
          <p:cNvSpPr>
            <a:spLocks noGrp="1"/>
          </p:cNvSpPr>
          <p:nvPr>
            <p:ph type="title"/>
          </p:nvPr>
        </p:nvSpPr>
        <p:spPr/>
        <p:txBody>
          <a:bodyPr/>
          <a:lstStyle/>
          <a:p>
            <a:r>
              <a:rPr lang="en-AU" dirty="0"/>
              <a:t>Server Virtualization</a:t>
            </a:r>
            <a:endParaRPr lang="x-none" dirty="0"/>
          </a:p>
        </p:txBody>
      </p:sp>
      <p:sp>
        <p:nvSpPr>
          <p:cNvPr id="3" name="内容占位符 2">
            <a:extLst>
              <a:ext uri="{FF2B5EF4-FFF2-40B4-BE49-F238E27FC236}">
                <a16:creationId xmlns:a16="http://schemas.microsoft.com/office/drawing/2014/main" id="{0272A0A0-E7E1-0878-34D3-548036B2C1C8}"/>
              </a:ext>
            </a:extLst>
          </p:cNvPr>
          <p:cNvSpPr>
            <a:spLocks noGrp="1"/>
          </p:cNvSpPr>
          <p:nvPr>
            <p:ph idx="1"/>
          </p:nvPr>
        </p:nvSpPr>
        <p:spPr>
          <a:xfrm>
            <a:off x="838200" y="1825625"/>
            <a:ext cx="5922196" cy="4351338"/>
          </a:xfrm>
        </p:spPr>
        <p:txBody>
          <a:bodyPr>
            <a:normAutofit/>
          </a:bodyPr>
          <a:lstStyle/>
          <a:p>
            <a:r>
              <a:rPr lang="en-US" sz="4400" dirty="0"/>
              <a:t>A single physical server can be divided into multiple servers </a:t>
            </a:r>
          </a:p>
          <a:p>
            <a:pPr lvl="1"/>
            <a:r>
              <a:rPr lang="en-US" sz="4000" dirty="0"/>
              <a:t>on the demand basis</a:t>
            </a:r>
          </a:p>
          <a:p>
            <a:pPr lvl="1"/>
            <a:r>
              <a:rPr lang="en-US" sz="4000" dirty="0"/>
              <a:t>for balancing the load</a:t>
            </a:r>
          </a:p>
          <a:p>
            <a:endParaRPr lang="en-US" sz="4400" dirty="0"/>
          </a:p>
          <a:p>
            <a:endParaRPr lang="x-none" sz="4400" dirty="0"/>
          </a:p>
        </p:txBody>
      </p:sp>
      <p:pic>
        <p:nvPicPr>
          <p:cNvPr id="5" name="object 2">
            <a:extLst>
              <a:ext uri="{FF2B5EF4-FFF2-40B4-BE49-F238E27FC236}">
                <a16:creationId xmlns:a16="http://schemas.microsoft.com/office/drawing/2014/main" id="{57DD1D0B-070C-C91D-BF5B-06782FB00AEF}"/>
              </a:ext>
            </a:extLst>
          </p:cNvPr>
          <p:cNvPicPr/>
          <p:nvPr/>
        </p:nvPicPr>
        <p:blipFill>
          <a:blip r:embed="rId2" cstate="print"/>
          <a:stretch>
            <a:fillRect/>
          </a:stretch>
        </p:blipFill>
        <p:spPr>
          <a:xfrm>
            <a:off x="6380251" y="1531512"/>
            <a:ext cx="5350403" cy="4645451"/>
          </a:xfrm>
          <a:prstGeom prst="rect">
            <a:avLst/>
          </a:prstGeom>
        </p:spPr>
      </p:pic>
    </p:spTree>
    <p:extLst>
      <p:ext uri="{BB962C8B-B14F-4D97-AF65-F5344CB8AC3E}">
        <p14:creationId xmlns:p14="http://schemas.microsoft.com/office/powerpoint/2010/main" val="1385060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E721E-9CFC-45F9-54E5-51E0088CAD15}"/>
              </a:ext>
            </a:extLst>
          </p:cNvPr>
          <p:cNvSpPr>
            <a:spLocks noGrp="1"/>
          </p:cNvSpPr>
          <p:nvPr>
            <p:ph type="title"/>
          </p:nvPr>
        </p:nvSpPr>
        <p:spPr/>
        <p:txBody>
          <a:bodyPr/>
          <a:lstStyle/>
          <a:p>
            <a:r>
              <a:rPr lang="en-AU" dirty="0"/>
              <a:t>Traditional Server Deployment</a:t>
            </a:r>
            <a:endParaRPr lang="x-none" dirty="0"/>
          </a:p>
        </p:txBody>
      </p:sp>
      <p:sp>
        <p:nvSpPr>
          <p:cNvPr id="3" name="内容占位符 2">
            <a:extLst>
              <a:ext uri="{FF2B5EF4-FFF2-40B4-BE49-F238E27FC236}">
                <a16:creationId xmlns:a16="http://schemas.microsoft.com/office/drawing/2014/main" id="{88D06B20-115F-9FC8-855C-8915D0FBDC86}"/>
              </a:ext>
            </a:extLst>
          </p:cNvPr>
          <p:cNvSpPr>
            <a:spLocks noGrp="1"/>
          </p:cNvSpPr>
          <p:nvPr>
            <p:ph idx="1"/>
          </p:nvPr>
        </p:nvSpPr>
        <p:spPr/>
        <p:txBody>
          <a:bodyPr/>
          <a:lstStyle/>
          <a:p>
            <a:r>
              <a:rPr lang="en-US" dirty="0"/>
              <a:t>Traditionally, organizations delivered applications and services using powerful dedicated servers.</a:t>
            </a:r>
          </a:p>
          <a:p>
            <a:r>
              <a:rPr lang="en-US" dirty="0"/>
              <a:t>These dedicated servers are equipped with large amounts of RAM, powerful CPUs, and multiple large storage devices.</a:t>
            </a:r>
          </a:p>
          <a:p>
            <a:r>
              <a:rPr lang="en-US" dirty="0"/>
              <a:t>Disadvantages include: wasted resources, single-point of failure, and server sprawl.</a:t>
            </a:r>
          </a:p>
          <a:p>
            <a:endParaRPr lang="x-none" dirty="0"/>
          </a:p>
        </p:txBody>
      </p:sp>
      <p:pic>
        <p:nvPicPr>
          <p:cNvPr id="4" name="Picture 3" descr="The image displays 4 servers: a web server, email server, SQL server, and a file server.  All 4 servers have Hardware: CPU, Memory, NIC, and Disk." title="Dedicated Servers">
            <a:extLst>
              <a:ext uri="{FF2B5EF4-FFF2-40B4-BE49-F238E27FC236}">
                <a16:creationId xmlns:a16="http://schemas.microsoft.com/office/drawing/2014/main" id="{269D7609-2EB8-4EF9-F5F5-EEED5A6E9327}"/>
              </a:ext>
            </a:extLst>
          </p:cNvPr>
          <p:cNvPicPr>
            <a:picLocks noChangeAspect="1"/>
          </p:cNvPicPr>
          <p:nvPr/>
        </p:nvPicPr>
        <p:blipFill>
          <a:blip r:embed="rId2"/>
          <a:stretch>
            <a:fillRect/>
          </a:stretch>
        </p:blipFill>
        <p:spPr>
          <a:xfrm>
            <a:off x="4839127" y="4100441"/>
            <a:ext cx="7236315" cy="2664160"/>
          </a:xfrm>
          <a:prstGeom prst="rect">
            <a:avLst/>
          </a:prstGeom>
        </p:spPr>
      </p:pic>
    </p:spTree>
    <p:extLst>
      <p:ext uri="{BB962C8B-B14F-4D97-AF65-F5344CB8AC3E}">
        <p14:creationId xmlns:p14="http://schemas.microsoft.com/office/powerpoint/2010/main" val="1378906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9B2D-1BAA-469A-D319-D98115A8104B}"/>
              </a:ext>
            </a:extLst>
          </p:cNvPr>
          <p:cNvSpPr>
            <a:spLocks noGrp="1"/>
          </p:cNvSpPr>
          <p:nvPr>
            <p:ph type="title"/>
          </p:nvPr>
        </p:nvSpPr>
        <p:spPr/>
        <p:txBody>
          <a:bodyPr/>
          <a:lstStyle/>
          <a:p>
            <a:r>
              <a:rPr lang="en-AU" dirty="0"/>
              <a:t>Server Virtualization</a:t>
            </a:r>
            <a:endParaRPr lang="x-none" dirty="0"/>
          </a:p>
        </p:txBody>
      </p:sp>
      <p:sp>
        <p:nvSpPr>
          <p:cNvPr id="3" name="内容占位符 2">
            <a:extLst>
              <a:ext uri="{FF2B5EF4-FFF2-40B4-BE49-F238E27FC236}">
                <a16:creationId xmlns:a16="http://schemas.microsoft.com/office/drawing/2014/main" id="{E7A1655A-0551-2630-EFAB-150258C42A87}"/>
              </a:ext>
            </a:extLst>
          </p:cNvPr>
          <p:cNvSpPr>
            <a:spLocks noGrp="1"/>
          </p:cNvSpPr>
          <p:nvPr>
            <p:ph idx="1"/>
          </p:nvPr>
        </p:nvSpPr>
        <p:spPr/>
        <p:txBody>
          <a:bodyPr>
            <a:normAutofit/>
          </a:bodyPr>
          <a:lstStyle/>
          <a:p>
            <a:r>
              <a:rPr lang="en-US" sz="4000" dirty="0"/>
              <a:t>Server virtualization takes advantage of idle resources to reduce the number of servers required  </a:t>
            </a:r>
          </a:p>
          <a:p>
            <a:endParaRPr lang="x-none" sz="4000" dirty="0"/>
          </a:p>
        </p:txBody>
      </p:sp>
      <p:pic>
        <p:nvPicPr>
          <p:cNvPr id="4" name="Picture 6" descr="The figure displays the hypervisor structure on a server. There are two instances of the Windows OS and two instances of a Linux OS. Above the two instances of the Windows OS are services for DHCP server and AD server. Above the two instances of the Linux OS are services Radius server and NMS server.  All 4 instances of operating systems are sitting on top of the hypervisor, which is located on the hardware." title="Server 2">
            <a:extLst>
              <a:ext uri="{FF2B5EF4-FFF2-40B4-BE49-F238E27FC236}">
                <a16:creationId xmlns:a16="http://schemas.microsoft.com/office/drawing/2014/main" id="{F3EE070F-53B3-4082-FEA7-D8FAE05D6BD7}"/>
              </a:ext>
            </a:extLst>
          </p:cNvPr>
          <p:cNvPicPr>
            <a:picLocks noChangeAspect="1"/>
          </p:cNvPicPr>
          <p:nvPr/>
        </p:nvPicPr>
        <p:blipFill>
          <a:blip r:embed="rId2"/>
          <a:stretch>
            <a:fillRect/>
          </a:stretch>
        </p:blipFill>
        <p:spPr>
          <a:xfrm>
            <a:off x="4261672" y="3713870"/>
            <a:ext cx="7348126" cy="2901808"/>
          </a:xfrm>
          <a:prstGeom prst="rect">
            <a:avLst/>
          </a:prstGeom>
        </p:spPr>
      </p:pic>
    </p:spTree>
    <p:extLst>
      <p:ext uri="{BB962C8B-B14F-4D97-AF65-F5344CB8AC3E}">
        <p14:creationId xmlns:p14="http://schemas.microsoft.com/office/powerpoint/2010/main" val="1841053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0123B-6DED-845E-7E9D-CF61AEF7DCF6}"/>
              </a:ext>
            </a:extLst>
          </p:cNvPr>
          <p:cNvSpPr>
            <a:spLocks noGrp="1"/>
          </p:cNvSpPr>
          <p:nvPr>
            <p:ph type="title"/>
          </p:nvPr>
        </p:nvSpPr>
        <p:spPr/>
        <p:txBody>
          <a:bodyPr/>
          <a:lstStyle/>
          <a:p>
            <a:r>
              <a:rPr lang="en-AU" dirty="0"/>
              <a:t>Advantages of Server Virtualization</a:t>
            </a:r>
            <a:endParaRPr lang="x-none" dirty="0"/>
          </a:p>
        </p:txBody>
      </p:sp>
      <p:sp>
        <p:nvSpPr>
          <p:cNvPr id="3" name="内容占位符 2">
            <a:extLst>
              <a:ext uri="{FF2B5EF4-FFF2-40B4-BE49-F238E27FC236}">
                <a16:creationId xmlns:a16="http://schemas.microsoft.com/office/drawing/2014/main" id="{1DD2D5FB-2689-1C2E-BED1-CDCA337207EE}"/>
              </a:ext>
            </a:extLst>
          </p:cNvPr>
          <p:cNvSpPr>
            <a:spLocks noGrp="1"/>
          </p:cNvSpPr>
          <p:nvPr>
            <p:ph idx="1"/>
          </p:nvPr>
        </p:nvSpPr>
        <p:spPr/>
        <p:txBody>
          <a:bodyPr/>
          <a:lstStyle/>
          <a:p>
            <a:r>
              <a:rPr lang="en-US" dirty="0"/>
              <a:t>Better use of resources</a:t>
            </a:r>
          </a:p>
          <a:p>
            <a:r>
              <a:rPr lang="en-US" dirty="0"/>
              <a:t>Less space required</a:t>
            </a:r>
          </a:p>
          <a:p>
            <a:r>
              <a:rPr lang="en-US" dirty="0"/>
              <a:t>Less energy consumed</a:t>
            </a:r>
          </a:p>
          <a:p>
            <a:r>
              <a:rPr lang="en-US" dirty="0"/>
              <a:t>Reduced cost</a:t>
            </a:r>
          </a:p>
          <a:p>
            <a:r>
              <a:rPr lang="en-US" dirty="0"/>
              <a:t>Faster server provisioning</a:t>
            </a:r>
          </a:p>
          <a:p>
            <a:r>
              <a:rPr lang="en-US" dirty="0"/>
              <a:t>Maximize server uptime</a:t>
            </a:r>
          </a:p>
          <a:p>
            <a:r>
              <a:rPr lang="en-US" dirty="0"/>
              <a:t>Improved disaster recovery</a:t>
            </a:r>
          </a:p>
          <a:p>
            <a:r>
              <a:rPr lang="en-US" dirty="0"/>
              <a:t>Support for legacy systems</a:t>
            </a:r>
          </a:p>
          <a:p>
            <a:endParaRPr lang="x-none" dirty="0"/>
          </a:p>
        </p:txBody>
      </p:sp>
    </p:spTree>
    <p:extLst>
      <p:ext uri="{BB962C8B-B14F-4D97-AF65-F5344CB8AC3E}">
        <p14:creationId xmlns:p14="http://schemas.microsoft.com/office/powerpoint/2010/main" val="208342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fontScale="90000"/>
          </a:bodyPr>
          <a:lstStyle/>
          <a:p>
            <a:pPr algn="ctr"/>
            <a:r>
              <a:rPr lang="en-GB" dirty="0"/>
              <a:t>Topic 3: Cloud Stakeholders, Cloud Standardization, Cloud Computing Reference Architecture</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130368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Hipervisor</a:t>
            </a:r>
            <a:r>
              <a:rPr lang="en-US" dirty="0"/>
              <a:t> Types</a:t>
            </a:r>
          </a:p>
        </p:txBody>
      </p:sp>
      <p:sp>
        <p:nvSpPr>
          <p:cNvPr id="3" name="Content Placeholder 2"/>
          <p:cNvSpPr>
            <a:spLocks noGrp="1"/>
          </p:cNvSpPr>
          <p:nvPr>
            <p:ph idx="1"/>
          </p:nvPr>
        </p:nvSpPr>
        <p:spPr/>
        <p:txBody>
          <a:bodyPr>
            <a:normAutofit/>
          </a:bodyPr>
          <a:lstStyle/>
          <a:p>
            <a:r>
              <a:rPr lang="en-US" sz="4000" dirty="0"/>
              <a:t>Type 1 – Bare metal</a:t>
            </a:r>
          </a:p>
          <a:p>
            <a:pPr lvl="1"/>
            <a:r>
              <a:rPr lang="en-US" sz="3600" dirty="0" err="1"/>
              <a:t>Hipervisors</a:t>
            </a:r>
            <a:r>
              <a:rPr lang="en-US" sz="3600" dirty="0"/>
              <a:t> run directly on the host's hardware as a hardware control and guest operating system monitor</a:t>
            </a:r>
          </a:p>
          <a:p>
            <a:r>
              <a:rPr lang="en-US" sz="4000" dirty="0"/>
              <a:t>Type 2 – Hosted</a:t>
            </a:r>
          </a:p>
          <a:p>
            <a:pPr lvl="1"/>
            <a:r>
              <a:rPr lang="en-US" sz="3600" dirty="0" err="1"/>
              <a:t>Hipervisors</a:t>
            </a:r>
            <a:r>
              <a:rPr lang="en-US" sz="3600" dirty="0"/>
              <a:t> are software applications running within a conventional operating system </a:t>
            </a:r>
          </a:p>
        </p:txBody>
      </p:sp>
      <p:sp>
        <p:nvSpPr>
          <p:cNvPr id="4" name="投影片編號版面配置區 3"/>
          <p:cNvSpPr>
            <a:spLocks noGrp="1"/>
          </p:cNvSpPr>
          <p:nvPr>
            <p:ph type="sldNum" sz="quarter" idx="4294967295"/>
          </p:nvPr>
        </p:nvSpPr>
        <p:spPr>
          <a:xfrm>
            <a:off x="8737600" y="6356351"/>
            <a:ext cx="2844800" cy="365125"/>
          </a:xfrm>
          <a:prstGeom prst="rect">
            <a:avLst/>
          </a:prstGeom>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08025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01976" y="285837"/>
            <a:ext cx="12192000" cy="1010068"/>
          </a:xfrm>
        </p:spPr>
        <p:txBody>
          <a:bodyPr/>
          <a:lstStyle/>
          <a:p>
            <a:r>
              <a:rPr lang="en-US" altLang="en-US" dirty="0"/>
              <a:t>Type 1 Hypervisors</a:t>
            </a:r>
          </a:p>
        </p:txBody>
      </p:sp>
      <p:sp>
        <p:nvSpPr>
          <p:cNvPr id="55299" name="Rectangle 3"/>
          <p:cNvSpPr>
            <a:spLocks noGrp="1" noChangeArrowheads="1"/>
          </p:cNvSpPr>
          <p:nvPr>
            <p:ph type="body" idx="1"/>
          </p:nvPr>
        </p:nvSpPr>
        <p:spPr>
          <a:xfrm>
            <a:off x="241129" y="1549781"/>
            <a:ext cx="6052579" cy="4969773"/>
          </a:xfrm>
        </p:spPr>
        <p:txBody>
          <a:bodyPr>
            <a:normAutofit/>
          </a:bodyPr>
          <a:lstStyle/>
          <a:p>
            <a:r>
              <a:rPr lang="en-US" altLang="en-US" sz="3200" dirty="0"/>
              <a:t>Type 1/bare metal/native</a:t>
            </a:r>
          </a:p>
          <a:p>
            <a:r>
              <a:rPr lang="en-US" altLang="en-US" sz="3200" dirty="0"/>
              <a:t>Typically used with server virtualization</a:t>
            </a:r>
          </a:p>
          <a:p>
            <a:r>
              <a:rPr lang="en-US" altLang="en-US" sz="3200" dirty="0"/>
              <a:t>For example, they are used in data centers and cloud computing</a:t>
            </a:r>
          </a:p>
          <a:p>
            <a:r>
              <a:rPr lang="en-US" altLang="en-US" sz="3200" dirty="0"/>
              <a:t>Run directly on the hardware of a host, and manage the allocation of system resources to VMs</a:t>
            </a:r>
            <a:endParaRPr lang="en-US" altLang="en-US" sz="4000" dirty="0"/>
          </a:p>
          <a:p>
            <a:pPr marL="0" indent="0">
              <a:buNone/>
            </a:pPr>
            <a:endParaRPr lang="en-CA" altLang="en-US" sz="3200" b="1" dirty="0"/>
          </a:p>
        </p:txBody>
      </p:sp>
      <p:pic>
        <p:nvPicPr>
          <p:cNvPr id="4" name="Picture 3" descr="The diagram represents a Type 1 Native hypervisor. It shows a box labeled as ‘Server’. The box contains three smaller boxes aligned horizontally each labeled as, ‘OS’. Below the three OS boxes is a larger box the width of the three OS boxes. This box is labeled as, ‘Hypervisor’. Below the Hypervisor is another box, the same width as the Hypervisor, labeled as, ‘Hardware’. " title="Type 1 Native">
            <a:extLst>
              <a:ext uri="{FF2B5EF4-FFF2-40B4-BE49-F238E27FC236}">
                <a16:creationId xmlns:a16="http://schemas.microsoft.com/office/drawing/2014/main" id="{64FBED7C-A2A8-4007-895D-BB41F866B53C}"/>
              </a:ext>
            </a:extLst>
          </p:cNvPr>
          <p:cNvPicPr>
            <a:picLocks noChangeAspect="1"/>
          </p:cNvPicPr>
          <p:nvPr/>
        </p:nvPicPr>
        <p:blipFill>
          <a:blip r:embed="rId4"/>
          <a:stretch>
            <a:fillRect/>
          </a:stretch>
        </p:blipFill>
        <p:spPr>
          <a:xfrm>
            <a:off x="7050051" y="1076562"/>
            <a:ext cx="3993227" cy="2692633"/>
          </a:xfrm>
          <a:prstGeom prst="rect">
            <a:avLst/>
          </a:prstGeom>
        </p:spPr>
      </p:pic>
      <p:pic>
        <p:nvPicPr>
          <p:cNvPr id="6" name="Picture 5" descr="Type 1 Native hypervisor but now includes example OS and hypervisor software. In the Type 1 implementation, VMware vSphere runs directly on the server hardware. VMware vSphere has been used to create a Windows Server VM and a Linux Server VM." title="example OS and hypervisor software">
            <a:extLst>
              <a:ext uri="{FF2B5EF4-FFF2-40B4-BE49-F238E27FC236}">
                <a16:creationId xmlns:a16="http://schemas.microsoft.com/office/drawing/2014/main" id="{0BA56C25-5C67-4479-A7B7-52D995135BD5}"/>
              </a:ext>
            </a:extLst>
          </p:cNvPr>
          <p:cNvPicPr>
            <a:picLocks noChangeAspect="1"/>
          </p:cNvPicPr>
          <p:nvPr/>
        </p:nvPicPr>
        <p:blipFill>
          <a:blip r:embed="rId5"/>
          <a:stretch>
            <a:fillRect/>
          </a:stretch>
        </p:blipFill>
        <p:spPr>
          <a:xfrm>
            <a:off x="7075190" y="3918369"/>
            <a:ext cx="3952583" cy="2601185"/>
          </a:xfrm>
          <a:prstGeom prst="rect">
            <a:avLst/>
          </a:prstGeom>
        </p:spPr>
      </p:pic>
      <p:sp>
        <p:nvSpPr>
          <p:cNvPr id="2" name="矩形 1">
            <a:extLst>
              <a:ext uri="{FF2B5EF4-FFF2-40B4-BE49-F238E27FC236}">
                <a16:creationId xmlns:a16="http://schemas.microsoft.com/office/drawing/2014/main" id="{73871C9D-474C-A585-EE12-13A3B56BF1C3}"/>
              </a:ext>
            </a:extLst>
          </p:cNvPr>
          <p:cNvSpPr/>
          <p:nvPr/>
        </p:nvSpPr>
        <p:spPr>
          <a:xfrm>
            <a:off x="6751674" y="3769195"/>
            <a:ext cx="5348416" cy="3040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ustDataLst>
      <p:tags r:id="rId1"/>
    </p:custDataLst>
    <p:extLst>
      <p:ext uri="{BB962C8B-B14F-4D97-AF65-F5344CB8AC3E}">
        <p14:creationId xmlns:p14="http://schemas.microsoft.com/office/powerpoint/2010/main" val="338806072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9730" y="287081"/>
            <a:ext cx="12192000" cy="1010068"/>
          </a:xfrm>
        </p:spPr>
        <p:txBody>
          <a:bodyPr/>
          <a:lstStyle/>
          <a:p>
            <a:r>
              <a:rPr lang="en-US" altLang="en-US" dirty="0"/>
              <a:t>Type 1 Hypervisors</a:t>
            </a:r>
          </a:p>
        </p:txBody>
      </p:sp>
      <p:sp>
        <p:nvSpPr>
          <p:cNvPr id="55299" name="Rectangle 3"/>
          <p:cNvSpPr>
            <a:spLocks noGrp="1" noChangeArrowheads="1"/>
          </p:cNvSpPr>
          <p:nvPr>
            <p:ph type="body" idx="1"/>
          </p:nvPr>
        </p:nvSpPr>
        <p:spPr>
          <a:xfrm>
            <a:off x="241129" y="1549781"/>
            <a:ext cx="6052579" cy="4969773"/>
          </a:xfrm>
        </p:spPr>
        <p:txBody>
          <a:bodyPr>
            <a:normAutofit/>
          </a:bodyPr>
          <a:lstStyle/>
          <a:p>
            <a:r>
              <a:rPr lang="en-US" altLang="en-US" sz="3200" dirty="0"/>
              <a:t>Type 1/bare metal/native</a:t>
            </a:r>
          </a:p>
          <a:p>
            <a:r>
              <a:rPr lang="en-US" altLang="en-US" sz="3200" dirty="0"/>
              <a:t>Typically used with server virtualization</a:t>
            </a:r>
          </a:p>
          <a:p>
            <a:r>
              <a:rPr lang="en-US" altLang="en-US" sz="3200" dirty="0"/>
              <a:t>For example, they are used in data centers and cloud computing</a:t>
            </a:r>
          </a:p>
          <a:p>
            <a:r>
              <a:rPr lang="en-US" altLang="en-US" sz="3200" dirty="0"/>
              <a:t>Run directly on the hardware of a host, and manage the allocation of system resources to VMs</a:t>
            </a:r>
            <a:endParaRPr lang="en-US" altLang="en-US" sz="4000" dirty="0"/>
          </a:p>
          <a:p>
            <a:pPr marL="0" indent="0">
              <a:buNone/>
            </a:pPr>
            <a:endParaRPr lang="en-CA" altLang="en-US" sz="3200" b="1" dirty="0"/>
          </a:p>
        </p:txBody>
      </p:sp>
      <p:pic>
        <p:nvPicPr>
          <p:cNvPr id="4" name="Picture 3" descr="The diagram represents a Type 1 Native hypervisor. It shows a box labeled as ‘Server’. The box contains three smaller boxes aligned horizontally each labeled as, ‘OS’. Below the three OS boxes is a larger box the width of the three OS boxes. This box is labeled as, ‘Hypervisor’. Below the Hypervisor is another box, the same width as the Hypervisor, labeled as, ‘Hardware’. " title="Type 1 Native">
            <a:extLst>
              <a:ext uri="{FF2B5EF4-FFF2-40B4-BE49-F238E27FC236}">
                <a16:creationId xmlns:a16="http://schemas.microsoft.com/office/drawing/2014/main" id="{64FBED7C-A2A8-4007-895D-BB41F866B53C}"/>
              </a:ext>
            </a:extLst>
          </p:cNvPr>
          <p:cNvPicPr>
            <a:picLocks noChangeAspect="1"/>
          </p:cNvPicPr>
          <p:nvPr/>
        </p:nvPicPr>
        <p:blipFill>
          <a:blip r:embed="rId4"/>
          <a:stretch>
            <a:fillRect/>
          </a:stretch>
        </p:blipFill>
        <p:spPr>
          <a:xfrm>
            <a:off x="7050051" y="1076562"/>
            <a:ext cx="3993227" cy="2692633"/>
          </a:xfrm>
          <a:prstGeom prst="rect">
            <a:avLst/>
          </a:prstGeom>
        </p:spPr>
      </p:pic>
      <p:pic>
        <p:nvPicPr>
          <p:cNvPr id="6" name="Picture 5" descr="Type 1 Native hypervisor but now includes example OS and hypervisor software. In the Type 1 implementation, VMware vSphere runs directly on the server hardware. VMware vSphere has been used to create a Windows Server VM and a Linux Server VM." title="example OS and hypervisor software">
            <a:extLst>
              <a:ext uri="{FF2B5EF4-FFF2-40B4-BE49-F238E27FC236}">
                <a16:creationId xmlns:a16="http://schemas.microsoft.com/office/drawing/2014/main" id="{0BA56C25-5C67-4479-A7B7-52D995135BD5}"/>
              </a:ext>
            </a:extLst>
          </p:cNvPr>
          <p:cNvPicPr>
            <a:picLocks noChangeAspect="1"/>
          </p:cNvPicPr>
          <p:nvPr/>
        </p:nvPicPr>
        <p:blipFill>
          <a:blip r:embed="rId5"/>
          <a:stretch>
            <a:fillRect/>
          </a:stretch>
        </p:blipFill>
        <p:spPr>
          <a:xfrm>
            <a:off x="7075190" y="3918369"/>
            <a:ext cx="3952583" cy="2601185"/>
          </a:xfrm>
          <a:prstGeom prst="rect">
            <a:avLst/>
          </a:prstGeom>
        </p:spPr>
      </p:pic>
    </p:spTree>
    <p:custDataLst>
      <p:tags r:id="rId1"/>
    </p:custDataLst>
    <p:extLst>
      <p:ext uri="{BB962C8B-B14F-4D97-AF65-F5344CB8AC3E}">
        <p14:creationId xmlns:p14="http://schemas.microsoft.com/office/powerpoint/2010/main" val="185602392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t>Type 2 Hypervisors</a:t>
            </a:r>
          </a:p>
        </p:txBody>
      </p:sp>
      <p:sp>
        <p:nvSpPr>
          <p:cNvPr id="55299" name="Rectangle 3"/>
          <p:cNvSpPr>
            <a:spLocks noGrp="1" noChangeArrowheads="1"/>
          </p:cNvSpPr>
          <p:nvPr>
            <p:ph type="body" idx="1"/>
          </p:nvPr>
        </p:nvSpPr>
        <p:spPr>
          <a:xfrm>
            <a:off x="296305" y="1549648"/>
            <a:ext cx="11599389" cy="2034533"/>
          </a:xfrm>
        </p:spPr>
        <p:txBody>
          <a:bodyPr>
            <a:normAutofit/>
          </a:bodyPr>
          <a:lstStyle/>
          <a:p>
            <a:r>
              <a:rPr lang="en-US" altLang="en-US" dirty="0"/>
              <a:t>Type 2/hosted</a:t>
            </a:r>
          </a:p>
          <a:p>
            <a:r>
              <a:rPr lang="en-US" altLang="en-US" dirty="0"/>
              <a:t>Commonly used with client-side virtualization.</a:t>
            </a:r>
          </a:p>
          <a:p>
            <a:r>
              <a:rPr lang="en-US" altLang="en-US" dirty="0"/>
              <a:t>Type 2 hypervisors work with the host computer to create and use multiple VMs</a:t>
            </a:r>
          </a:p>
          <a:p>
            <a:pPr marL="0" indent="0">
              <a:buNone/>
            </a:pPr>
            <a:endParaRPr lang="en-CA" altLang="en-US" b="1" dirty="0"/>
          </a:p>
        </p:txBody>
      </p:sp>
      <p:pic>
        <p:nvPicPr>
          <p:cNvPr id="3" name="Picture 2" descr="Type 2 Hosted hypervisor is similar to the Type 1 diagram on the previous slide, but the main box is labeled as, ‘Host’ instead of ‘Server’. This box has the same contents as the Type 1 diagram with an extra box between the hypervisor and the hardware. The extra box is labeled as, ‘Operating System’. " title="Type 2 Hosted hypervisor">
            <a:extLst>
              <a:ext uri="{FF2B5EF4-FFF2-40B4-BE49-F238E27FC236}">
                <a16:creationId xmlns:a16="http://schemas.microsoft.com/office/drawing/2014/main" id="{2830994A-426E-412F-A895-E1DF23F8CDA1}"/>
              </a:ext>
            </a:extLst>
          </p:cNvPr>
          <p:cNvPicPr>
            <a:picLocks noChangeAspect="1"/>
          </p:cNvPicPr>
          <p:nvPr/>
        </p:nvPicPr>
        <p:blipFill>
          <a:blip r:embed="rId4"/>
          <a:stretch>
            <a:fillRect/>
          </a:stretch>
        </p:blipFill>
        <p:spPr>
          <a:xfrm>
            <a:off x="1376231" y="3377091"/>
            <a:ext cx="4013548" cy="3170195"/>
          </a:xfrm>
          <a:prstGeom prst="rect">
            <a:avLst/>
          </a:prstGeom>
        </p:spPr>
      </p:pic>
      <p:pic>
        <p:nvPicPr>
          <p:cNvPr id="7" name="Picture 6" descr=" In the Type 2 implementation, the host OS on the computer is Windows 10. Windows Hyper-V has been used to create and manage the Windows 7 VM and a Linux VM." title="example OS and hypervisor software">
            <a:extLst>
              <a:ext uri="{FF2B5EF4-FFF2-40B4-BE49-F238E27FC236}">
                <a16:creationId xmlns:a16="http://schemas.microsoft.com/office/drawing/2014/main" id="{92ED7CE3-E613-4056-8B8A-C284711F2B64}"/>
              </a:ext>
            </a:extLst>
          </p:cNvPr>
          <p:cNvPicPr>
            <a:picLocks noChangeAspect="1"/>
          </p:cNvPicPr>
          <p:nvPr/>
        </p:nvPicPr>
        <p:blipFill>
          <a:blip r:embed="rId5"/>
          <a:stretch>
            <a:fillRect/>
          </a:stretch>
        </p:blipFill>
        <p:spPr>
          <a:xfrm>
            <a:off x="6285983" y="3443137"/>
            <a:ext cx="4013548" cy="3038103"/>
          </a:xfrm>
          <a:prstGeom prst="rect">
            <a:avLst/>
          </a:prstGeom>
        </p:spPr>
      </p:pic>
      <p:sp>
        <p:nvSpPr>
          <p:cNvPr id="5" name="矩形 4">
            <a:extLst>
              <a:ext uri="{FF2B5EF4-FFF2-40B4-BE49-F238E27FC236}">
                <a16:creationId xmlns:a16="http://schemas.microsoft.com/office/drawing/2014/main" id="{21B8FEB6-8309-901C-7B05-9001F890990D}"/>
              </a:ext>
            </a:extLst>
          </p:cNvPr>
          <p:cNvSpPr/>
          <p:nvPr/>
        </p:nvSpPr>
        <p:spPr>
          <a:xfrm>
            <a:off x="6005384" y="3428999"/>
            <a:ext cx="5348416" cy="3258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ustDataLst>
      <p:tags r:id="rId1"/>
    </p:custDataLst>
    <p:extLst>
      <p:ext uri="{BB962C8B-B14F-4D97-AF65-F5344CB8AC3E}">
        <p14:creationId xmlns:p14="http://schemas.microsoft.com/office/powerpoint/2010/main" val="231091299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t>Type 2 Hypervisors</a:t>
            </a:r>
          </a:p>
        </p:txBody>
      </p:sp>
      <p:sp>
        <p:nvSpPr>
          <p:cNvPr id="55299" name="Rectangle 3"/>
          <p:cNvSpPr>
            <a:spLocks noGrp="1" noChangeArrowheads="1"/>
          </p:cNvSpPr>
          <p:nvPr>
            <p:ph type="body" idx="1"/>
          </p:nvPr>
        </p:nvSpPr>
        <p:spPr>
          <a:xfrm>
            <a:off x="296305" y="1549648"/>
            <a:ext cx="11599389" cy="2034533"/>
          </a:xfrm>
        </p:spPr>
        <p:txBody>
          <a:bodyPr>
            <a:normAutofit/>
          </a:bodyPr>
          <a:lstStyle/>
          <a:p>
            <a:r>
              <a:rPr lang="en-US" altLang="en-US" dirty="0"/>
              <a:t>Type 2/hosted</a:t>
            </a:r>
          </a:p>
          <a:p>
            <a:r>
              <a:rPr lang="en-US" altLang="en-US" dirty="0"/>
              <a:t>Commonly used with client-side virtualization.</a:t>
            </a:r>
          </a:p>
          <a:p>
            <a:r>
              <a:rPr lang="en-US" altLang="en-US" dirty="0"/>
              <a:t>Type 2 hypervisors work with the host computer to create and use multiple VMs</a:t>
            </a:r>
          </a:p>
          <a:p>
            <a:pPr marL="0" indent="0">
              <a:buNone/>
            </a:pPr>
            <a:endParaRPr lang="en-CA" altLang="en-US" b="1" dirty="0"/>
          </a:p>
        </p:txBody>
      </p:sp>
      <p:pic>
        <p:nvPicPr>
          <p:cNvPr id="3" name="Picture 2" descr="Type 2 Hosted hypervisor is similar to the Type 1 diagram on the previous slide, but the main box is labeled as, ‘Host’ instead of ‘Server’. This box has the same contents as the Type 1 diagram with an extra box between the hypervisor and the hardware. The extra box is labeled as, ‘Operating System’. " title="Type 2 Hosted hypervisor">
            <a:extLst>
              <a:ext uri="{FF2B5EF4-FFF2-40B4-BE49-F238E27FC236}">
                <a16:creationId xmlns:a16="http://schemas.microsoft.com/office/drawing/2014/main" id="{2830994A-426E-412F-A895-E1DF23F8CDA1}"/>
              </a:ext>
            </a:extLst>
          </p:cNvPr>
          <p:cNvPicPr>
            <a:picLocks noChangeAspect="1"/>
          </p:cNvPicPr>
          <p:nvPr/>
        </p:nvPicPr>
        <p:blipFill>
          <a:blip r:embed="rId4"/>
          <a:stretch>
            <a:fillRect/>
          </a:stretch>
        </p:blipFill>
        <p:spPr>
          <a:xfrm>
            <a:off x="1376231" y="3377091"/>
            <a:ext cx="4013548" cy="3170195"/>
          </a:xfrm>
          <a:prstGeom prst="rect">
            <a:avLst/>
          </a:prstGeom>
        </p:spPr>
      </p:pic>
      <p:pic>
        <p:nvPicPr>
          <p:cNvPr id="7" name="Picture 6" descr=" In the Type 2 implementation, the host OS on the computer is Windows 10. Windows Hyper-V has been used to create and manage the Windows 7 VM and a Linux VM." title="example OS and hypervisor software">
            <a:extLst>
              <a:ext uri="{FF2B5EF4-FFF2-40B4-BE49-F238E27FC236}">
                <a16:creationId xmlns:a16="http://schemas.microsoft.com/office/drawing/2014/main" id="{92ED7CE3-E613-4056-8B8A-C284711F2B64}"/>
              </a:ext>
            </a:extLst>
          </p:cNvPr>
          <p:cNvPicPr>
            <a:picLocks noChangeAspect="1"/>
          </p:cNvPicPr>
          <p:nvPr/>
        </p:nvPicPr>
        <p:blipFill>
          <a:blip r:embed="rId5"/>
          <a:stretch>
            <a:fillRect/>
          </a:stretch>
        </p:blipFill>
        <p:spPr>
          <a:xfrm>
            <a:off x="6285983" y="3443137"/>
            <a:ext cx="4013548" cy="3038103"/>
          </a:xfrm>
          <a:prstGeom prst="rect">
            <a:avLst/>
          </a:prstGeom>
        </p:spPr>
      </p:pic>
    </p:spTree>
    <p:custDataLst>
      <p:tags r:id="rId1"/>
    </p:custDataLst>
    <p:extLst>
      <p:ext uri="{BB962C8B-B14F-4D97-AF65-F5344CB8AC3E}">
        <p14:creationId xmlns:p14="http://schemas.microsoft.com/office/powerpoint/2010/main" val="365565261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7AFC0-BCDA-1343-DE37-657058674E29}"/>
              </a:ext>
            </a:extLst>
          </p:cNvPr>
          <p:cNvSpPr>
            <a:spLocks noGrp="1"/>
          </p:cNvSpPr>
          <p:nvPr>
            <p:ph type="title"/>
          </p:nvPr>
        </p:nvSpPr>
        <p:spPr/>
        <p:txBody>
          <a:bodyPr/>
          <a:lstStyle/>
          <a:p>
            <a:r>
              <a:rPr lang="en-GB" dirty="0"/>
              <a:t>Containerization</a:t>
            </a:r>
            <a:endParaRPr lang="x-none"/>
          </a:p>
        </p:txBody>
      </p:sp>
      <p:sp>
        <p:nvSpPr>
          <p:cNvPr id="3" name="内容占位符 2">
            <a:extLst>
              <a:ext uri="{FF2B5EF4-FFF2-40B4-BE49-F238E27FC236}">
                <a16:creationId xmlns:a16="http://schemas.microsoft.com/office/drawing/2014/main" id="{280B601F-3DDB-6C48-92B2-BD63A22C0E95}"/>
              </a:ext>
            </a:extLst>
          </p:cNvPr>
          <p:cNvSpPr>
            <a:spLocks noGrp="1"/>
          </p:cNvSpPr>
          <p:nvPr>
            <p:ph idx="1"/>
          </p:nvPr>
        </p:nvSpPr>
        <p:spPr/>
        <p:txBody>
          <a:bodyPr>
            <a:normAutofit/>
          </a:bodyPr>
          <a:lstStyle/>
          <a:p>
            <a:pPr marL="0" indent="0">
              <a:buNone/>
            </a:pPr>
            <a:r>
              <a:rPr lang="en-GB" sz="6000" dirty="0"/>
              <a:t>OS level virtualization + Application level virtualization = containerization</a:t>
            </a:r>
            <a:endParaRPr lang="x-none" sz="6000"/>
          </a:p>
        </p:txBody>
      </p:sp>
    </p:spTree>
    <p:extLst>
      <p:ext uri="{BB962C8B-B14F-4D97-AF65-F5344CB8AC3E}">
        <p14:creationId xmlns:p14="http://schemas.microsoft.com/office/powerpoint/2010/main" val="120306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Containers</a:t>
            </a:r>
          </a:p>
        </p:txBody>
      </p:sp>
      <p:sp>
        <p:nvSpPr>
          <p:cNvPr id="3" name="Content Placeholder 2"/>
          <p:cNvSpPr>
            <a:spLocks noGrp="1"/>
          </p:cNvSpPr>
          <p:nvPr>
            <p:ph idx="1"/>
          </p:nvPr>
        </p:nvSpPr>
        <p:spPr/>
        <p:txBody>
          <a:bodyPr>
            <a:normAutofit/>
          </a:bodyPr>
          <a:lstStyle/>
          <a:p>
            <a:r>
              <a:rPr lang="en-GB" dirty="0"/>
              <a:t>The containers are basically a fully functional and portable cloud or non-cloud computing environment surrounding the application and keeping it independent from other </a:t>
            </a:r>
            <a:r>
              <a:rPr lang="en-GB" dirty="0" err="1"/>
              <a:t>parallelly</a:t>
            </a:r>
            <a:r>
              <a:rPr lang="en-GB" dirty="0"/>
              <a:t> running environments</a:t>
            </a:r>
          </a:p>
          <a:p>
            <a:r>
              <a:rPr lang="en-GB" dirty="0"/>
              <a:t>Individually each container simulates a different software application and runs isolated processes by bundling related configuration files, libraries and dependencies</a:t>
            </a:r>
          </a:p>
          <a:p>
            <a:r>
              <a:rPr lang="en-GB" dirty="0"/>
              <a:t>But, collectively multiple containers share a common OS Kernel</a:t>
            </a:r>
          </a:p>
          <a:p>
            <a:r>
              <a:rPr lang="en-GB" dirty="0"/>
              <a:t>In recent times, the containerization technology has been widely adopted by Amazon Web Services, Microsoft Azure, Google Cloud Platform, and IBM Cloud</a:t>
            </a:r>
          </a:p>
        </p:txBody>
      </p:sp>
    </p:spTree>
    <p:extLst>
      <p:ext uri="{BB962C8B-B14F-4D97-AF65-F5344CB8AC3E}">
        <p14:creationId xmlns:p14="http://schemas.microsoft.com/office/powerpoint/2010/main" val="205378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containers</a:t>
            </a:r>
          </a:p>
        </p:txBody>
      </p:sp>
      <p:sp>
        <p:nvSpPr>
          <p:cNvPr id="3" name="Content Placeholder 2"/>
          <p:cNvSpPr>
            <a:spLocks noGrp="1"/>
          </p:cNvSpPr>
          <p:nvPr>
            <p:ph idx="1"/>
          </p:nvPr>
        </p:nvSpPr>
        <p:spPr/>
        <p:txBody>
          <a:bodyPr>
            <a:normAutofit/>
          </a:bodyPr>
          <a:lstStyle/>
          <a:p>
            <a:r>
              <a:rPr lang="en-GB" sz="3600" dirty="0"/>
              <a:t>OS containers</a:t>
            </a:r>
          </a:p>
          <a:p>
            <a:r>
              <a:rPr lang="en-GB" sz="3600" dirty="0"/>
              <a:t>Apps containers</a:t>
            </a:r>
          </a:p>
        </p:txBody>
      </p:sp>
    </p:spTree>
    <p:extLst>
      <p:ext uri="{BB962C8B-B14F-4D97-AF65-F5344CB8AC3E}">
        <p14:creationId xmlns:p14="http://schemas.microsoft.com/office/powerpoint/2010/main" val="3696772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dirty="0"/>
              <a:t>Container management, orchestration, clustering</a:t>
            </a:r>
          </a:p>
        </p:txBody>
      </p:sp>
      <p:sp>
        <p:nvSpPr>
          <p:cNvPr id="3" name="Content Placeholder 2"/>
          <p:cNvSpPr>
            <a:spLocks noGrp="1"/>
          </p:cNvSpPr>
          <p:nvPr>
            <p:ph idx="1"/>
          </p:nvPr>
        </p:nvSpPr>
        <p:spPr/>
        <p:txBody>
          <a:bodyPr>
            <a:normAutofit/>
          </a:bodyPr>
          <a:lstStyle/>
          <a:p>
            <a:r>
              <a:rPr lang="en-GB" sz="3600" dirty="0"/>
              <a:t>Container orchestration or container management is mostly used in the context of application containers </a:t>
            </a:r>
          </a:p>
          <a:p>
            <a:r>
              <a:rPr lang="en-GB" sz="3600" dirty="0"/>
              <a:t>Implementations providing such an orchestration include </a:t>
            </a:r>
            <a:r>
              <a:rPr lang="en-GB" sz="3600" dirty="0">
                <a:solidFill>
                  <a:srgbClr val="FF0000"/>
                </a:solidFill>
              </a:rPr>
              <a:t>Kubernetes </a:t>
            </a:r>
            <a:r>
              <a:rPr lang="en-GB" sz="3600" dirty="0"/>
              <a:t>and </a:t>
            </a:r>
            <a:r>
              <a:rPr lang="en-GB" sz="3600" dirty="0">
                <a:solidFill>
                  <a:srgbClr val="FF0000"/>
                </a:solidFill>
              </a:rPr>
              <a:t>Docker swarm </a:t>
            </a:r>
            <a:r>
              <a:rPr lang="en-GB" sz="3600" dirty="0"/>
              <a:t>and others</a:t>
            </a:r>
          </a:p>
        </p:txBody>
      </p:sp>
    </p:spTree>
    <p:extLst>
      <p:ext uri="{BB962C8B-B14F-4D97-AF65-F5344CB8AC3E}">
        <p14:creationId xmlns:p14="http://schemas.microsoft.com/office/powerpoint/2010/main" val="2056213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Kubernetes</a:t>
            </a:r>
          </a:p>
        </p:txBody>
      </p:sp>
      <p:sp>
        <p:nvSpPr>
          <p:cNvPr id="3" name="Content Placeholder 2"/>
          <p:cNvSpPr>
            <a:spLocks noGrp="1"/>
          </p:cNvSpPr>
          <p:nvPr>
            <p:ph idx="1"/>
          </p:nvPr>
        </p:nvSpPr>
        <p:spPr/>
        <p:txBody>
          <a:bodyPr>
            <a:normAutofit/>
          </a:bodyPr>
          <a:lstStyle/>
          <a:p>
            <a:r>
              <a:rPr lang="en-GB" sz="3600" dirty="0"/>
              <a:t>Kubernetes is an open-source container orchestration system for automating software deployment, scaling, and management</a:t>
            </a:r>
          </a:p>
          <a:p>
            <a:r>
              <a:rPr lang="en-GB" sz="3600" dirty="0"/>
              <a:t>Google originally designed Kubernetes (announced in mid-2014)</a:t>
            </a:r>
          </a:p>
          <a:p>
            <a:r>
              <a:rPr lang="en-GB" sz="3600" dirty="0"/>
              <a:t>The Cloud Native Computing Foundation now maintains the project</a:t>
            </a:r>
          </a:p>
        </p:txBody>
      </p:sp>
    </p:spTree>
    <p:extLst>
      <p:ext uri="{BB962C8B-B14F-4D97-AF65-F5344CB8AC3E}">
        <p14:creationId xmlns:p14="http://schemas.microsoft.com/office/powerpoint/2010/main" val="247366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2157185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Kubernetes distributions</a:t>
            </a:r>
          </a:p>
        </p:txBody>
      </p:sp>
      <p:sp>
        <p:nvSpPr>
          <p:cNvPr id="3" name="Content Placeholder 2"/>
          <p:cNvSpPr>
            <a:spLocks noGrp="1"/>
          </p:cNvSpPr>
          <p:nvPr>
            <p:ph idx="1"/>
          </p:nvPr>
        </p:nvSpPr>
        <p:spPr/>
        <p:txBody>
          <a:bodyPr>
            <a:normAutofit fontScale="92500" lnSpcReduction="20000"/>
          </a:bodyPr>
          <a:lstStyle/>
          <a:p>
            <a:r>
              <a:rPr lang="en-GB" dirty="0"/>
              <a:t>Various vendors offer Kubernetes-based platforms or infrastructure as a service (IaaS) that deploy Kubernetes</a:t>
            </a:r>
          </a:p>
          <a:p>
            <a:pPr lvl="1"/>
            <a:r>
              <a:rPr lang="en-GB" dirty="0"/>
              <a:t>Alibaba Cloud ACK (Alibaba Cloud Container Service for Kubernetes)</a:t>
            </a:r>
          </a:p>
          <a:p>
            <a:pPr lvl="1"/>
            <a:r>
              <a:rPr lang="en-GB" dirty="0"/>
              <a:t>Amazon EKS (Elastic Kubernetes Service)</a:t>
            </a:r>
          </a:p>
          <a:p>
            <a:pPr lvl="1"/>
            <a:r>
              <a:rPr lang="en-GB" dirty="0" err="1"/>
              <a:t>DigitalOcean</a:t>
            </a:r>
            <a:r>
              <a:rPr lang="en-GB" dirty="0"/>
              <a:t> managed Kubernetes Service</a:t>
            </a:r>
          </a:p>
          <a:p>
            <a:pPr lvl="1"/>
            <a:r>
              <a:rPr lang="en-GB" dirty="0"/>
              <a:t>Google GKE (Google Kubernetes Engine)</a:t>
            </a:r>
          </a:p>
          <a:p>
            <a:pPr lvl="1"/>
            <a:r>
              <a:rPr lang="en-GB" dirty="0"/>
              <a:t>IBM Cloud Kubernetes Services</a:t>
            </a:r>
          </a:p>
          <a:p>
            <a:pPr lvl="1"/>
            <a:r>
              <a:rPr lang="en-GB" dirty="0"/>
              <a:t>Microsoft AKS (Azure Kubernetes Services)</a:t>
            </a:r>
          </a:p>
          <a:p>
            <a:pPr lvl="1"/>
            <a:r>
              <a:rPr lang="en-GB" dirty="0" err="1"/>
              <a:t>Mirantis</a:t>
            </a:r>
            <a:r>
              <a:rPr lang="en-GB" dirty="0"/>
              <a:t> K0s</a:t>
            </a:r>
          </a:p>
          <a:p>
            <a:pPr lvl="1"/>
            <a:r>
              <a:rPr lang="en-GB" dirty="0"/>
              <a:t>Oracle Container Engine for Kubernetes</a:t>
            </a:r>
          </a:p>
          <a:p>
            <a:pPr lvl="1"/>
            <a:r>
              <a:rPr lang="en-GB" dirty="0"/>
              <a:t>Red Hat </a:t>
            </a:r>
            <a:r>
              <a:rPr lang="en-GB" dirty="0" err="1"/>
              <a:t>Openshift</a:t>
            </a:r>
            <a:endParaRPr lang="en-GB" dirty="0"/>
          </a:p>
          <a:p>
            <a:pPr lvl="1"/>
            <a:r>
              <a:rPr lang="en-GB" dirty="0"/>
              <a:t>SUSE Rancher Kubernetes Engine (RKE)</a:t>
            </a:r>
          </a:p>
          <a:p>
            <a:pPr lvl="1"/>
            <a:r>
              <a:rPr lang="en-GB" dirty="0"/>
              <a:t>VMware </a:t>
            </a:r>
            <a:r>
              <a:rPr lang="en-GB" dirty="0" err="1"/>
              <a:t>Tanzu</a:t>
            </a:r>
            <a:endParaRPr lang="en-GB" dirty="0"/>
          </a:p>
        </p:txBody>
      </p:sp>
    </p:spTree>
    <p:extLst>
      <p:ext uri="{BB962C8B-B14F-4D97-AF65-F5344CB8AC3E}">
        <p14:creationId xmlns:p14="http://schemas.microsoft.com/office/powerpoint/2010/main" val="2464020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a:t>
            </a:r>
          </a:p>
        </p:txBody>
      </p:sp>
      <p:sp>
        <p:nvSpPr>
          <p:cNvPr id="3" name="Content Placeholder 2"/>
          <p:cNvSpPr>
            <a:spLocks noGrp="1"/>
          </p:cNvSpPr>
          <p:nvPr>
            <p:ph idx="1"/>
          </p:nvPr>
        </p:nvSpPr>
        <p:spPr/>
        <p:txBody>
          <a:bodyPr>
            <a:normAutofit/>
          </a:bodyPr>
          <a:lstStyle/>
          <a:p>
            <a:r>
              <a:rPr lang="en-GB" sz="3600" dirty="0"/>
              <a:t>Docker is a set of platform as a service (PaaS) products that use OS-level virtualization to deliver software in packages called containers</a:t>
            </a:r>
          </a:p>
        </p:txBody>
      </p:sp>
    </p:spTree>
    <p:extLst>
      <p:ext uri="{BB962C8B-B14F-4D97-AF65-F5344CB8AC3E}">
        <p14:creationId xmlns:p14="http://schemas.microsoft.com/office/powerpoint/2010/main" val="1243477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Container Technologies</a:t>
            </a:r>
            <a:endParaRPr lang="it-IT" dirty="0"/>
          </a:p>
        </p:txBody>
      </p:sp>
      <p:sp>
        <p:nvSpPr>
          <p:cNvPr id="7" name="Segnaposto contenuto 6"/>
          <p:cNvSpPr>
            <a:spLocks noGrp="1"/>
          </p:cNvSpPr>
          <p:nvPr>
            <p:ph idx="1"/>
          </p:nvPr>
        </p:nvSpPr>
        <p:spPr/>
        <p:txBody>
          <a:bodyPr>
            <a:normAutofit/>
          </a:bodyPr>
          <a:lstStyle/>
          <a:p>
            <a:pPr marL="383990" indent="-383990">
              <a:buFont typeface="Wingdings" pitchFamily="2" charset="2"/>
              <a:buChar char="§"/>
            </a:pPr>
            <a:r>
              <a:rPr lang="en-US" sz="2400" b="1" dirty="0"/>
              <a:t>Containers</a:t>
            </a:r>
          </a:p>
          <a:p>
            <a:pPr marL="767981" indent="-383990">
              <a:buFont typeface="Wingdings" pitchFamily="2" charset="2"/>
              <a:buChar char="ü"/>
            </a:pPr>
            <a:r>
              <a:rPr lang="en-US" sz="2100" dirty="0"/>
              <a:t>Light-weight OS/application-layer virtualization</a:t>
            </a:r>
          </a:p>
          <a:p>
            <a:pPr marL="767981" indent="-383990">
              <a:buFont typeface="Wingdings" pitchFamily="2" charset="2"/>
              <a:buChar char="ü"/>
            </a:pPr>
            <a:r>
              <a:rPr lang="en-US" sz="2100" b="1" dirty="0"/>
              <a:t>Isolation</a:t>
            </a:r>
            <a:r>
              <a:rPr lang="en-US" sz="2100" dirty="0"/>
              <a:t>: From other Apps and OS</a:t>
            </a:r>
          </a:p>
          <a:p>
            <a:pPr marL="767981" indent="-383990">
              <a:buFont typeface="Wingdings" pitchFamily="2" charset="2"/>
              <a:buChar char="ü"/>
            </a:pPr>
            <a:r>
              <a:rPr lang="en-US" sz="2100" b="1" dirty="0"/>
              <a:t>Portability</a:t>
            </a:r>
            <a:r>
              <a:rPr lang="en-US" sz="2100" dirty="0"/>
              <a:t>: Binary, Data, Config, Logs</a:t>
            </a:r>
          </a:p>
          <a:p>
            <a:pPr marL="0" indent="0">
              <a:buNone/>
            </a:pPr>
            <a:endParaRPr lang="en-US" sz="1300" dirty="0"/>
          </a:p>
          <a:p>
            <a:pPr marL="380990" indent="-380990">
              <a:buFont typeface="Wingdings" pitchFamily="2" charset="2"/>
              <a:buChar char="§"/>
            </a:pPr>
            <a:r>
              <a:rPr lang="en-US" sz="2400" b="1" dirty="0"/>
              <a:t>Container Orchestration</a:t>
            </a:r>
          </a:p>
          <a:p>
            <a:pPr marL="767981" lvl="1" indent="-383990">
              <a:buFont typeface="Wingdings" pitchFamily="2" charset="2"/>
              <a:buChar char="ü"/>
            </a:pPr>
            <a:r>
              <a:rPr lang="en-US" sz="1900" dirty="0"/>
              <a:t>Deploy and manage complex services</a:t>
            </a:r>
          </a:p>
          <a:p>
            <a:pPr marL="767981" lvl="1" indent="-383990">
              <a:buFont typeface="Wingdings" pitchFamily="2" charset="2"/>
              <a:buChar char="ü"/>
            </a:pPr>
            <a:r>
              <a:rPr lang="en-US" sz="1900" dirty="0"/>
              <a:t>Scalability and high-availability</a:t>
            </a:r>
          </a:p>
        </p:txBody>
      </p:sp>
      <p:pic>
        <p:nvPicPr>
          <p:cNvPr id="9218" name="Picture 2" descr="E:\cernbox\CERN_PresentationPack\Loghi\meso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8489" y="3103692"/>
            <a:ext cx="1945155" cy="687029"/>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E:\cernbox\CERN_PresentationPack\Loghi\docker-swar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27898" y="2944588"/>
            <a:ext cx="896085" cy="135153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7453997" y="1366420"/>
            <a:ext cx="3615016" cy="1282081"/>
            <a:chOff x="5380948" y="1230478"/>
            <a:chExt cx="2711262" cy="961561"/>
          </a:xfrm>
        </p:grpSpPr>
        <p:pic>
          <p:nvPicPr>
            <p:cNvPr id="9219" name="Picture 3" descr="E:\cernbox\CERN_PresentationPack\Loghi\docke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0948" y="1230478"/>
              <a:ext cx="2711262" cy="648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E:\CUAHkJrWcAAbV1u.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443387" y="1904039"/>
              <a:ext cx="2586385"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222" name="Picture 6" descr="E:\cernbox\CERN_PresentationPack\Loghi\kubernetes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2178" y="3224693"/>
            <a:ext cx="1201405" cy="10297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067985" y="3816121"/>
            <a:ext cx="1155913" cy="96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E:\cernbox\CERN_PresentationPack\Loghi\rancher_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3376" y="3626343"/>
            <a:ext cx="1673225" cy="100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218"/>
                                        </p:tgtEl>
                                        <p:attrNameLst>
                                          <p:attrName>style.visibility</p:attrName>
                                        </p:attrNameLst>
                                      </p:cBhvr>
                                      <p:to>
                                        <p:strVal val="visible"/>
                                      </p:to>
                                    </p:set>
                                    <p:animEffect transition="in" filter="fade">
                                      <p:cBhvr>
                                        <p:cTn id="32" dur="500"/>
                                        <p:tgtEl>
                                          <p:spTgt spid="9218"/>
                                        </p:tgtEl>
                                      </p:cBhvr>
                                    </p:animEffect>
                                  </p:childTnLst>
                                </p:cTn>
                              </p:par>
                              <p:par>
                                <p:cTn id="33" presetID="10" presetClass="entr" presetSubtype="0" fill="hold" nodeType="withEffect">
                                  <p:stCondLst>
                                    <p:cond delay="0"/>
                                  </p:stCondLst>
                                  <p:childTnLst>
                                    <p:set>
                                      <p:cBhvr>
                                        <p:cTn id="34" dur="1" fill="hold">
                                          <p:stCondLst>
                                            <p:cond delay="0"/>
                                          </p:stCondLst>
                                        </p:cTn>
                                        <p:tgtEl>
                                          <p:spTgt spid="9221"/>
                                        </p:tgtEl>
                                        <p:attrNameLst>
                                          <p:attrName>style.visibility</p:attrName>
                                        </p:attrNameLst>
                                      </p:cBhvr>
                                      <p:to>
                                        <p:strVal val="visible"/>
                                      </p:to>
                                    </p:set>
                                    <p:animEffect transition="in" filter="fade">
                                      <p:cBhvr>
                                        <p:cTn id="35" dur="500"/>
                                        <p:tgtEl>
                                          <p:spTgt spid="9221"/>
                                        </p:tgtEl>
                                      </p:cBhvr>
                                    </p:animEffect>
                                  </p:childTnLst>
                                </p:cTn>
                              </p:par>
                              <p:par>
                                <p:cTn id="36" presetID="10" presetClass="entr" presetSubtype="0" fill="hold" nodeType="withEffect">
                                  <p:stCondLst>
                                    <p:cond delay="0"/>
                                  </p:stCondLst>
                                  <p:childTnLst>
                                    <p:set>
                                      <p:cBhvr>
                                        <p:cTn id="37" dur="1" fill="hold">
                                          <p:stCondLst>
                                            <p:cond delay="0"/>
                                          </p:stCondLst>
                                        </p:cTn>
                                        <p:tgtEl>
                                          <p:spTgt spid="9223"/>
                                        </p:tgtEl>
                                        <p:attrNameLst>
                                          <p:attrName>style.visibility</p:attrName>
                                        </p:attrNameLst>
                                      </p:cBhvr>
                                      <p:to>
                                        <p:strVal val="visible"/>
                                      </p:to>
                                    </p:set>
                                    <p:animEffect transition="in" filter="fade">
                                      <p:cBhvr>
                                        <p:cTn id="38" dur="500"/>
                                        <p:tgtEl>
                                          <p:spTgt spid="9223"/>
                                        </p:tgtEl>
                                      </p:cBhvr>
                                    </p:animEffect>
                                  </p:childTnLst>
                                </p:cTn>
                              </p:par>
                              <p:par>
                                <p:cTn id="39" presetID="10"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animEffect transition="in" filter="fade">
                                      <p:cBhvr>
                                        <p:cTn id="41" dur="500"/>
                                        <p:tgtEl>
                                          <p:spTgt spid="9222"/>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CERN </a:t>
            </a:r>
            <a:br>
              <a:rPr lang="en-GB" dirty="0"/>
            </a:br>
            <a:r>
              <a:rPr lang="en-GB" dirty="0"/>
              <a:t>core technologies running in containers</a:t>
            </a:r>
          </a:p>
        </p:txBody>
      </p:sp>
      <p:sp>
        <p:nvSpPr>
          <p:cNvPr id="3" name="Content Placeholder 2"/>
          <p:cNvSpPr>
            <a:spLocks noGrp="1"/>
          </p:cNvSpPr>
          <p:nvPr>
            <p:ph idx="1"/>
          </p:nvPr>
        </p:nvSpPr>
        <p:spPr/>
        <p:txBody>
          <a:bodyPr>
            <a:normAutofit/>
          </a:bodyPr>
          <a:lstStyle/>
          <a:p>
            <a:r>
              <a:rPr lang="en-US" dirty="0"/>
              <a:t>Container-based Service Deployment</a:t>
            </a:r>
            <a:endParaRPr lang="en-GB" dirty="0"/>
          </a:p>
          <a:p>
            <a:pPr lvl="1"/>
            <a:r>
              <a:rPr lang="en-GB" dirty="0"/>
              <a:t>Containerize and distribute CERN storage services and deploy them on any cloud</a:t>
            </a:r>
          </a:p>
          <a:p>
            <a:r>
              <a:rPr lang="en-GB" dirty="0"/>
              <a:t>CERN - the European Organization for Nuclear Research</a:t>
            </a:r>
          </a:p>
          <a:p>
            <a:pPr lvl="1"/>
            <a:r>
              <a:rPr lang="en-GB" dirty="0"/>
              <a:t>a European research organization that operates the largest particle physics laboratory in the world</a:t>
            </a:r>
          </a:p>
          <a:p>
            <a:r>
              <a:rPr lang="en-GB" dirty="0" err="1">
                <a:solidFill>
                  <a:srgbClr val="FF0000"/>
                </a:solidFill>
              </a:rPr>
              <a:t>ScienceBox</a:t>
            </a:r>
            <a:endParaRPr lang="en-GB" dirty="0">
              <a:solidFill>
                <a:srgbClr val="FF0000"/>
              </a:solidFill>
            </a:endParaRPr>
          </a:p>
          <a:p>
            <a:pPr lvl="1"/>
            <a:r>
              <a:rPr lang="en-GB" dirty="0"/>
              <a:t>The container-based version of CERN services</a:t>
            </a:r>
          </a:p>
          <a:p>
            <a:pPr lvl="2"/>
            <a:r>
              <a:rPr lang="en-GB" dirty="0"/>
              <a:t>EOS</a:t>
            </a:r>
          </a:p>
          <a:p>
            <a:pPr lvl="2"/>
            <a:r>
              <a:rPr lang="en-GB" dirty="0" err="1"/>
              <a:t>CERNBox</a:t>
            </a:r>
            <a:endParaRPr lang="en-GB" dirty="0"/>
          </a:p>
          <a:p>
            <a:pPr lvl="2"/>
            <a:r>
              <a:rPr lang="en-GB" dirty="0"/>
              <a:t>SWAN</a:t>
            </a:r>
          </a:p>
        </p:txBody>
      </p:sp>
    </p:spTree>
    <p:extLst>
      <p:ext uri="{BB962C8B-B14F-4D97-AF65-F5344CB8AC3E}">
        <p14:creationId xmlns:p14="http://schemas.microsoft.com/office/powerpoint/2010/main" val="1930046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p:cNvSpPr>
            <a:spLocks noGrp="1"/>
          </p:cNvSpPr>
          <p:nvPr>
            <p:ph type="title"/>
          </p:nvPr>
        </p:nvSpPr>
        <p:spPr/>
        <p:txBody>
          <a:bodyPr>
            <a:normAutofit/>
          </a:bodyPr>
          <a:lstStyle/>
          <a:p>
            <a:r>
              <a:rPr lang="en-US" sz="3700" dirty="0"/>
              <a:t>Containerized CERN Technology</a:t>
            </a:r>
            <a:endParaRPr lang="it-IT" sz="3700" dirty="0">
              <a:solidFill>
                <a:srgbClr val="0055A0"/>
              </a:solidFill>
            </a:endParaRPr>
          </a:p>
        </p:txBody>
      </p:sp>
      <p:sp>
        <p:nvSpPr>
          <p:cNvPr id="6" name="Segnaposto contenuto 5"/>
          <p:cNvSpPr>
            <a:spLocks noGrp="1"/>
          </p:cNvSpPr>
          <p:nvPr>
            <p:ph idx="1"/>
          </p:nvPr>
        </p:nvSpPr>
        <p:spPr/>
        <p:txBody>
          <a:bodyPr>
            <a:normAutofit lnSpcReduction="10000"/>
          </a:bodyPr>
          <a:lstStyle/>
          <a:p>
            <a:pPr marL="0" indent="0">
              <a:buNone/>
            </a:pPr>
            <a:r>
              <a:rPr lang="en-US" sz="2400" b="1" dirty="0"/>
              <a:t>Boxed</a:t>
            </a:r>
            <a:r>
              <a:rPr lang="en-US" sz="2400" dirty="0"/>
              <a:t> – </a:t>
            </a:r>
            <a:r>
              <a:rPr lang="en-GB" sz="2400" dirty="0"/>
              <a:t>Scalable Storage Backend for Cloud and HPC (high performance computing)</a:t>
            </a:r>
          </a:p>
          <a:p>
            <a:pPr marL="0" indent="0">
              <a:buNone/>
            </a:pPr>
            <a:r>
              <a:rPr lang="en-US" sz="2400" dirty="0"/>
              <a:t>- Self-contained, Docker-based package with:</a:t>
            </a:r>
          </a:p>
          <a:p>
            <a:pPr marL="0" indent="0">
              <a:buNone/>
            </a:pPr>
            <a:endParaRPr lang="en-US" sz="700" dirty="0"/>
          </a:p>
          <a:p>
            <a:pPr marL="383990" indent="-383990">
              <a:buFont typeface="Wingdings" pitchFamily="2" charset="2"/>
              <a:buChar char="§"/>
            </a:pPr>
            <a:r>
              <a:rPr lang="en-US" sz="1900" b="1" dirty="0"/>
              <a:t>EOS:</a:t>
            </a:r>
            <a:r>
              <a:rPr lang="en-US" sz="1900" dirty="0"/>
              <a:t> Disk Storage for LHC+physics data, and CERNBox</a:t>
            </a:r>
          </a:p>
          <a:p>
            <a:pPr marL="0" indent="0">
              <a:buNone/>
            </a:pPr>
            <a:endParaRPr lang="en-US" sz="2700" dirty="0"/>
          </a:p>
          <a:p>
            <a:pPr marL="0" indent="0">
              <a:buNone/>
            </a:pPr>
            <a:endParaRPr lang="en-US" sz="2700" dirty="0"/>
          </a:p>
          <a:p>
            <a:pPr marL="383990" indent="-383990">
              <a:buFont typeface="Wingdings" pitchFamily="2" charset="2"/>
              <a:buChar char="§"/>
            </a:pPr>
            <a:r>
              <a:rPr lang="en-US" sz="1900" b="1" dirty="0" err="1"/>
              <a:t>CERNBox</a:t>
            </a:r>
            <a:r>
              <a:rPr lang="en-US" sz="1900" b="1" dirty="0"/>
              <a:t>:</a:t>
            </a:r>
            <a:r>
              <a:rPr lang="en-US" sz="1900" dirty="0"/>
              <a:t> Cloud Sync&amp;Share for Science</a:t>
            </a:r>
          </a:p>
          <a:p>
            <a:pPr marL="0" indent="0">
              <a:buNone/>
            </a:pPr>
            <a:endParaRPr lang="en-US" sz="2700" dirty="0"/>
          </a:p>
          <a:p>
            <a:pPr marL="0" indent="0">
              <a:buNone/>
            </a:pPr>
            <a:endParaRPr lang="en-US" sz="2700" dirty="0"/>
          </a:p>
          <a:p>
            <a:pPr marL="383990" indent="-383990">
              <a:buFont typeface="Wingdings" pitchFamily="2" charset="2"/>
              <a:buChar char="§"/>
            </a:pPr>
            <a:r>
              <a:rPr lang="en-US" sz="1900" b="1" dirty="0"/>
              <a:t>SWAN:</a:t>
            </a:r>
            <a:r>
              <a:rPr lang="en-US" sz="1900" dirty="0"/>
              <a:t> Platform for Interactive Data Analysis in the Cloud</a:t>
            </a:r>
            <a:endParaRPr lang="it-IT" sz="1900" dirty="0"/>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23238" y="3016675"/>
            <a:ext cx="1678068" cy="7392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E:\CERNBox\CERN_PresentationPack\Loghi\cernbox-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95" r="3131"/>
          <a:stretch/>
        </p:blipFill>
        <p:spPr bwMode="auto">
          <a:xfrm>
            <a:off x="9424693" y="4239530"/>
            <a:ext cx="2075159" cy="739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83453" y="5304643"/>
            <a:ext cx="1357635" cy="1175997"/>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9970249" y="3678375"/>
            <a:ext cx="984046" cy="323161"/>
          </a:xfrm>
          <a:prstGeom prst="rect">
            <a:avLst/>
          </a:prstGeom>
          <a:noFill/>
        </p:spPr>
        <p:txBody>
          <a:bodyPr wrap="none" lIns="121917" tIns="60958" rIns="121917" bIns="60958" rtlCol="0">
            <a:spAutoFit/>
          </a:bodyPr>
          <a:lstStyle/>
          <a:p>
            <a:pPr algn="ctr"/>
            <a:r>
              <a:rPr lang="en-US" sz="1300" dirty="0">
                <a:solidFill>
                  <a:srgbClr val="000000"/>
                </a:solidFill>
              </a:rPr>
              <a:t>CERN IT-ST</a:t>
            </a:r>
            <a:endParaRPr lang="it-IT" sz="1300" dirty="0">
              <a:solidFill>
                <a:srgbClr val="000000"/>
              </a:solidFill>
            </a:endParaRPr>
          </a:p>
        </p:txBody>
      </p:sp>
      <p:sp>
        <p:nvSpPr>
          <p:cNvPr id="16" name="CasellaDiTesto 15"/>
          <p:cNvSpPr txBox="1"/>
          <p:nvPr/>
        </p:nvSpPr>
        <p:spPr>
          <a:xfrm>
            <a:off x="9970249" y="4797052"/>
            <a:ext cx="984046" cy="323161"/>
          </a:xfrm>
          <a:prstGeom prst="rect">
            <a:avLst/>
          </a:prstGeom>
          <a:noFill/>
        </p:spPr>
        <p:txBody>
          <a:bodyPr wrap="none" lIns="121917" tIns="60958" rIns="121917" bIns="60958" rtlCol="0">
            <a:spAutoFit/>
          </a:bodyPr>
          <a:lstStyle/>
          <a:p>
            <a:pPr algn="ctr"/>
            <a:r>
              <a:rPr lang="en-US" sz="1300" dirty="0">
                <a:solidFill>
                  <a:srgbClr val="000000"/>
                </a:solidFill>
              </a:rPr>
              <a:t>CERN IT-ST</a:t>
            </a:r>
            <a:endParaRPr lang="it-IT" sz="1300" dirty="0">
              <a:solidFill>
                <a:srgbClr val="000000"/>
              </a:solidFill>
            </a:endParaRPr>
          </a:p>
        </p:txBody>
      </p:sp>
      <p:sp>
        <p:nvSpPr>
          <p:cNvPr id="17" name="CasellaDiTesto 16"/>
          <p:cNvSpPr txBox="1"/>
          <p:nvPr/>
        </p:nvSpPr>
        <p:spPr>
          <a:xfrm>
            <a:off x="9662471" y="6480641"/>
            <a:ext cx="1599598" cy="323161"/>
          </a:xfrm>
          <a:prstGeom prst="rect">
            <a:avLst/>
          </a:prstGeom>
          <a:noFill/>
        </p:spPr>
        <p:txBody>
          <a:bodyPr wrap="none" lIns="121917" tIns="60958" rIns="121917" bIns="60958" rtlCol="0">
            <a:spAutoFit/>
          </a:bodyPr>
          <a:lstStyle/>
          <a:p>
            <a:pPr algn="ctr"/>
            <a:r>
              <a:rPr lang="en-US" sz="1300" dirty="0">
                <a:solidFill>
                  <a:srgbClr val="000000"/>
                </a:solidFill>
              </a:rPr>
              <a:t>CERN IT-ST + EP-SFT</a:t>
            </a:r>
            <a:endParaRPr lang="it-IT" sz="1300" dirty="0">
              <a:solidFill>
                <a:srgbClr val="000000"/>
              </a:solidFill>
            </a:endParaRPr>
          </a:p>
        </p:txBody>
      </p:sp>
    </p:spTree>
    <p:extLst>
      <p:ext uri="{BB962C8B-B14F-4D97-AF65-F5344CB8AC3E}">
        <p14:creationId xmlns:p14="http://schemas.microsoft.com/office/powerpoint/2010/main" val="378749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500"/>
                                        <p:tgtEl>
                                          <p:spTgt spid="6">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342783" y="2701143"/>
            <a:ext cx="1506436" cy="1344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olo 9"/>
          <p:cNvSpPr>
            <a:spLocks noGrp="1"/>
          </p:cNvSpPr>
          <p:nvPr>
            <p:ph type="title"/>
          </p:nvPr>
        </p:nvSpPr>
        <p:spPr/>
        <p:txBody>
          <a:bodyPr>
            <a:normAutofit/>
          </a:bodyPr>
          <a:lstStyle/>
          <a:p>
            <a:r>
              <a:rPr lang="en-US" sz="3700" dirty="0"/>
              <a:t>Containerized CERN Technology</a:t>
            </a:r>
            <a:endParaRPr lang="it-IT" sz="3700" dirty="0">
              <a:solidFill>
                <a:srgbClr val="0055A0"/>
              </a:solidFill>
            </a:endParaRPr>
          </a:p>
        </p:txBody>
      </p:sp>
      <p:sp>
        <p:nvSpPr>
          <p:cNvPr id="6" name="Segnaposto contenuto 5"/>
          <p:cNvSpPr>
            <a:spLocks noGrp="1"/>
          </p:cNvSpPr>
          <p:nvPr>
            <p:ph idx="1"/>
          </p:nvPr>
        </p:nvSpPr>
        <p:spPr>
          <a:xfrm>
            <a:off x="838200" y="1484458"/>
            <a:ext cx="10515600" cy="4692505"/>
          </a:xfrm>
        </p:spPr>
        <p:txBody>
          <a:bodyPr>
            <a:normAutofit/>
          </a:bodyPr>
          <a:lstStyle/>
          <a:p>
            <a:pPr marL="0" indent="0">
              <a:buNone/>
            </a:pPr>
            <a:r>
              <a:rPr lang="en-US" sz="2400" b="1" dirty="0" err="1"/>
              <a:t>ScienceBox</a:t>
            </a:r>
            <a:r>
              <a:rPr lang="en-US" sz="2400" dirty="0"/>
              <a:t> – Self-contained, Docker-based package with:</a:t>
            </a:r>
            <a:endParaRPr lang="it-IT" sz="2400" dirty="0"/>
          </a:p>
        </p:txBody>
      </p:sp>
      <p:grpSp>
        <p:nvGrpSpPr>
          <p:cNvPr id="12" name="Gruppo 11"/>
          <p:cNvGrpSpPr/>
          <p:nvPr/>
        </p:nvGrpSpPr>
        <p:grpSpPr>
          <a:xfrm>
            <a:off x="2640543" y="1484458"/>
            <a:ext cx="6910916" cy="1258972"/>
            <a:chOff x="1446215" y="1432226"/>
            <a:chExt cx="7404547" cy="1348899"/>
          </a:xfrm>
        </p:grpSpPr>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46215" y="1989125"/>
              <a:ext cx="1797928" cy="792000"/>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p:cNvSpPr txBox="1"/>
            <p:nvPr/>
          </p:nvSpPr>
          <p:spPr>
            <a:xfrm>
              <a:off x="3492501" y="2030633"/>
              <a:ext cx="427454" cy="708986"/>
            </a:xfrm>
            <a:prstGeom prst="rect">
              <a:avLst/>
            </a:prstGeom>
            <a:noFill/>
          </p:spPr>
          <p:txBody>
            <a:bodyPr wrap="square" rtlCol="0" anchor="ctr">
              <a:spAutoFit/>
            </a:bodyPr>
            <a:lstStyle/>
            <a:p>
              <a:pPr algn="ctr"/>
              <a:r>
                <a:rPr lang="en-US" sz="3700" dirty="0">
                  <a:solidFill>
                    <a:prstClr val="black"/>
                  </a:solidFill>
                </a:rPr>
                <a:t>+</a:t>
              </a:r>
              <a:endParaRPr lang="it-IT" sz="3700" dirty="0">
                <a:solidFill>
                  <a:prstClr val="black"/>
                </a:solidFill>
              </a:endParaRPr>
            </a:p>
          </p:txBody>
        </p:sp>
        <p:pic>
          <p:nvPicPr>
            <p:cNvPr id="15" name="Picture 2" descr="E:\CERNBox\CERN_PresentationPack\Loghi\cernbox-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4268" y="1989125"/>
              <a:ext cx="2449354" cy="792000"/>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6692900" y="2030633"/>
              <a:ext cx="427454" cy="708986"/>
            </a:xfrm>
            <a:prstGeom prst="rect">
              <a:avLst/>
            </a:prstGeom>
            <a:noFill/>
          </p:spPr>
          <p:txBody>
            <a:bodyPr wrap="square" rtlCol="0" anchor="ctr">
              <a:spAutoFit/>
            </a:bodyPr>
            <a:lstStyle/>
            <a:p>
              <a:pPr algn="ctr"/>
              <a:r>
                <a:rPr lang="en-US" sz="3700" dirty="0">
                  <a:solidFill>
                    <a:prstClr val="black"/>
                  </a:solidFill>
                </a:rPr>
                <a:t>+</a:t>
              </a:r>
              <a:endParaRPr lang="it-IT" sz="3700" dirty="0">
                <a:solidFill>
                  <a:prstClr val="black"/>
                </a:solidFill>
              </a:endParaRPr>
            </a:p>
          </p:txBody>
        </p:sp>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396155" y="1432226"/>
              <a:ext cx="1454607" cy="125999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Parentesi graffa chiusa 17"/>
          <p:cNvSpPr/>
          <p:nvPr/>
        </p:nvSpPr>
        <p:spPr>
          <a:xfrm rot="16200000" flipH="1">
            <a:off x="6045600" y="-782008"/>
            <a:ext cx="100800" cy="7087237"/>
          </a:xfrm>
          <a:prstGeom prst="rightBrace">
            <a:avLst/>
          </a:prstGeom>
          <a:ln w="19050">
            <a:solidFill>
              <a:srgbClr val="0055A0"/>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it-IT" dirty="0">
              <a:solidFill>
                <a:prstClr val="black"/>
              </a:solidFill>
            </a:endParaRPr>
          </a:p>
        </p:txBody>
      </p:sp>
      <p:grpSp>
        <p:nvGrpSpPr>
          <p:cNvPr id="20" name="Gruppo 19"/>
          <p:cNvGrpSpPr/>
          <p:nvPr/>
        </p:nvGrpSpPr>
        <p:grpSpPr>
          <a:xfrm>
            <a:off x="983743" y="3927267"/>
            <a:ext cx="4416000" cy="1882504"/>
            <a:chOff x="144570" y="3618284"/>
            <a:chExt cx="4320000" cy="1949953"/>
          </a:xfrm>
        </p:grpSpPr>
        <p:sp>
          <p:nvSpPr>
            <p:cNvPr id="21" name="Rettangolo 20"/>
            <p:cNvSpPr/>
            <p:nvPr/>
          </p:nvSpPr>
          <p:spPr>
            <a:xfrm>
              <a:off x="144570" y="4076643"/>
              <a:ext cx="4320000" cy="1491594"/>
            </a:xfrm>
            <a:prstGeom prst="rect">
              <a:avLst/>
            </a:prstGeom>
            <a:noFill/>
            <a:ln w="12700">
              <a:solidFill>
                <a:srgbClr val="0055A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91995" indent="-191995">
                <a:spcAft>
                  <a:spcPts val="800"/>
                </a:spcAft>
                <a:buFont typeface="Arial" pitchFamily="34" charset="0"/>
                <a:buChar char="•"/>
              </a:pPr>
              <a:r>
                <a:rPr lang="en-US" sz="1600" dirty="0">
                  <a:solidFill>
                    <a:prstClr val="black"/>
                  </a:solidFill>
                </a:rPr>
                <a:t>Single-box installation via </a:t>
              </a:r>
              <a:r>
                <a:rPr lang="en-US" sz="1600" b="1" dirty="0">
                  <a:solidFill>
                    <a:srgbClr val="0055A0"/>
                  </a:solidFill>
                </a:rPr>
                <a:t>docker-compose</a:t>
              </a:r>
            </a:p>
            <a:p>
              <a:pPr marL="191995" indent="-191995">
                <a:spcAft>
                  <a:spcPts val="800"/>
                </a:spcAft>
                <a:buFont typeface="Arial" pitchFamily="34" charset="0"/>
                <a:buChar char="•"/>
              </a:pPr>
              <a:r>
                <a:rPr lang="en-US" sz="1600" dirty="0">
                  <a:solidFill>
                    <a:prstClr val="black"/>
                  </a:solidFill>
                </a:rPr>
                <a:t>No configuration required</a:t>
              </a:r>
            </a:p>
            <a:p>
              <a:pPr marL="191995" indent="-191995">
                <a:spcAft>
                  <a:spcPts val="800"/>
                </a:spcAft>
                <a:buFont typeface="Arial" pitchFamily="34" charset="0"/>
                <a:buChar char="•"/>
              </a:pPr>
              <a:r>
                <a:rPr lang="en-US" sz="1600" dirty="0">
                  <a:solidFill>
                    <a:prstClr val="black"/>
                  </a:solidFill>
                </a:rPr>
                <a:t>Download and run services in 15 minutes</a:t>
              </a:r>
            </a:p>
            <a:p>
              <a:pPr algn="ctr">
                <a:spcAft>
                  <a:spcPts val="800"/>
                </a:spcAft>
              </a:pPr>
              <a:r>
                <a:rPr lang="en-US" sz="1600" b="1" u="sng" dirty="0">
                  <a:solidFill>
                    <a:srgbClr val="0055A0"/>
                  </a:solidFill>
                </a:rPr>
                <a:t>https://github.com/sciencebox</a:t>
              </a:r>
            </a:p>
          </p:txBody>
        </p:sp>
        <p:sp>
          <p:nvSpPr>
            <p:cNvPr id="22" name="Rettangolo 21"/>
            <p:cNvSpPr/>
            <p:nvPr/>
          </p:nvSpPr>
          <p:spPr>
            <a:xfrm>
              <a:off x="144570" y="3618284"/>
              <a:ext cx="4320000" cy="452450"/>
            </a:xfrm>
            <a:prstGeom prst="rect">
              <a:avLst/>
            </a:prstGeom>
            <a:solidFill>
              <a:srgbClr val="0055A0">
                <a:alpha val="15000"/>
              </a:srgbClr>
            </a:solidFill>
            <a:ln w="12700">
              <a:solidFill>
                <a:srgbClr val="005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prstClr val="black"/>
                  </a:solidFill>
                </a:rPr>
                <a:t>One-Click Demo Deployment</a:t>
              </a:r>
              <a:endParaRPr lang="en-US" sz="1900" dirty="0">
                <a:solidFill>
                  <a:prstClr val="black"/>
                </a:solidFill>
              </a:endParaRPr>
            </a:p>
          </p:txBody>
        </p:sp>
      </p:grpSp>
      <p:grpSp>
        <p:nvGrpSpPr>
          <p:cNvPr id="23" name="Gruppo 22"/>
          <p:cNvGrpSpPr/>
          <p:nvPr/>
        </p:nvGrpSpPr>
        <p:grpSpPr>
          <a:xfrm>
            <a:off x="6784248" y="3927271"/>
            <a:ext cx="4416000" cy="1882504"/>
            <a:chOff x="144570" y="3618283"/>
            <a:chExt cx="4320000" cy="1949951"/>
          </a:xfrm>
        </p:grpSpPr>
        <p:sp>
          <p:nvSpPr>
            <p:cNvPr id="24" name="Rettangolo 23"/>
            <p:cNvSpPr/>
            <p:nvPr/>
          </p:nvSpPr>
          <p:spPr>
            <a:xfrm>
              <a:off x="144570" y="4076641"/>
              <a:ext cx="4320000" cy="1491593"/>
            </a:xfrm>
            <a:prstGeom prst="rect">
              <a:avLst/>
            </a:prstGeom>
            <a:noFill/>
            <a:ln w="12700">
              <a:solidFill>
                <a:srgbClr val="0055A0"/>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marL="191995" indent="-191995">
                <a:spcAft>
                  <a:spcPts val="800"/>
                </a:spcAft>
                <a:buFont typeface="Arial" pitchFamily="34" charset="0"/>
                <a:buChar char="•"/>
              </a:pPr>
              <a:r>
                <a:rPr lang="en-US" sz="1600" dirty="0">
                  <a:solidFill>
                    <a:prstClr val="black"/>
                  </a:solidFill>
                </a:rPr>
                <a:t>Container orchestration with </a:t>
              </a:r>
              <a:r>
                <a:rPr lang="en-US" sz="1600" b="1" dirty="0">
                  <a:solidFill>
                    <a:srgbClr val="0055A0"/>
                  </a:solidFill>
                </a:rPr>
                <a:t>Kubernetes</a:t>
              </a:r>
            </a:p>
            <a:p>
              <a:pPr marL="191995" indent="-191995">
                <a:spcAft>
                  <a:spcPts val="800"/>
                </a:spcAft>
                <a:buFont typeface="Arial" pitchFamily="34" charset="0"/>
                <a:buChar char="•"/>
              </a:pPr>
              <a:r>
                <a:rPr lang="en-US" sz="1600" dirty="0">
                  <a:solidFill>
                    <a:prstClr val="black"/>
                  </a:solidFill>
                </a:rPr>
                <a:t>Scale-out storage and computing</a:t>
              </a:r>
            </a:p>
            <a:p>
              <a:pPr marL="191995" indent="-191995">
                <a:spcAft>
                  <a:spcPts val="800"/>
                </a:spcAft>
                <a:buFont typeface="Arial" pitchFamily="34" charset="0"/>
                <a:buChar char="•"/>
              </a:pPr>
              <a:r>
                <a:rPr lang="en-US" sz="1600" dirty="0">
                  <a:solidFill>
                    <a:prstClr val="black"/>
                  </a:solidFill>
                </a:rPr>
                <a:t>Tolerant to node failure for high-availability</a:t>
              </a:r>
            </a:p>
          </p:txBody>
        </p:sp>
        <p:sp>
          <p:nvSpPr>
            <p:cNvPr id="25" name="Rettangolo 24"/>
            <p:cNvSpPr/>
            <p:nvPr/>
          </p:nvSpPr>
          <p:spPr>
            <a:xfrm>
              <a:off x="144570" y="3618283"/>
              <a:ext cx="4320000" cy="452450"/>
            </a:xfrm>
            <a:prstGeom prst="rect">
              <a:avLst/>
            </a:prstGeom>
            <a:solidFill>
              <a:srgbClr val="0055A0">
                <a:alpha val="15000"/>
              </a:srgbClr>
            </a:solidFill>
            <a:ln w="12700">
              <a:solidFill>
                <a:srgbClr val="005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prstClr val="black"/>
                  </a:solidFill>
                </a:rPr>
                <a:t>Production-oriented Deployment</a:t>
              </a:r>
              <a:endParaRPr lang="en-US" sz="1900" dirty="0">
                <a:solidFill>
                  <a:prstClr val="black"/>
                </a:solidFill>
              </a:endParaRPr>
            </a:p>
          </p:txBody>
        </p:sp>
      </p:grpSp>
      <p:cxnSp>
        <p:nvCxnSpPr>
          <p:cNvPr id="26" name="Connettore 7 25"/>
          <p:cNvCxnSpPr/>
          <p:nvPr/>
        </p:nvCxnSpPr>
        <p:spPr>
          <a:xfrm>
            <a:off x="7000148" y="3296717"/>
            <a:ext cx="1920000" cy="384000"/>
          </a:xfrm>
          <a:prstGeom prst="curvedConnector2">
            <a:avLst/>
          </a:prstGeom>
          <a:ln w="19050">
            <a:solidFill>
              <a:srgbClr val="0055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Connettore 7 26"/>
          <p:cNvCxnSpPr/>
          <p:nvPr/>
        </p:nvCxnSpPr>
        <p:spPr>
          <a:xfrm rot="10800000" flipV="1">
            <a:off x="3136347" y="3296717"/>
            <a:ext cx="1920000" cy="384000"/>
          </a:xfrm>
          <a:prstGeom prst="curvedConnector2">
            <a:avLst/>
          </a:prstGeom>
          <a:ln w="19050">
            <a:solidFill>
              <a:srgbClr val="0055A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 name="Gruppo 1"/>
          <p:cNvGrpSpPr/>
          <p:nvPr/>
        </p:nvGrpSpPr>
        <p:grpSpPr>
          <a:xfrm>
            <a:off x="11395610" y="3452021"/>
            <a:ext cx="660273" cy="491648"/>
            <a:chOff x="8402180" y="2002705"/>
            <a:chExt cx="495205" cy="368736"/>
          </a:xfrm>
        </p:grpSpPr>
        <p:pic>
          <p:nvPicPr>
            <p:cNvPr id="28" name="Immagine 27"/>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402180" y="2002705"/>
              <a:ext cx="265752" cy="368736"/>
            </a:xfrm>
            <a:prstGeom prst="rect">
              <a:avLst/>
            </a:prstGeom>
          </p:spPr>
        </p:pic>
        <p:pic>
          <p:nvPicPr>
            <p:cNvPr id="29" name="Immagine 28"/>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631633" y="2002705"/>
              <a:ext cx="265752" cy="368736"/>
            </a:xfrm>
            <a:prstGeom prst="rect">
              <a:avLst/>
            </a:prstGeom>
          </p:spPr>
        </p:pic>
      </p:grpSp>
      <p:pic>
        <p:nvPicPr>
          <p:cNvPr id="30" name="Picture 7" descr="http://www.megabytesistemi.com/images/png/hosting.png"/>
          <p:cNvPicPr>
            <a:picLocks noChangeAspect="1" noChangeArrowheads="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p:blipFill>
        <p:spPr bwMode="auto">
          <a:xfrm>
            <a:off x="11220791" y="3994292"/>
            <a:ext cx="835092" cy="6379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6229" y="3540371"/>
            <a:ext cx="999144" cy="7826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9601" y="2892055"/>
            <a:ext cx="1155913" cy="9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E:\cernbox\CERN_PresentationPack\Loghi\kubernetes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10267141" y="3053867"/>
            <a:ext cx="1008000" cy="75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10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5"/>
          <p:cNvSpPr txBox="1">
            <a:spLocks/>
          </p:cNvSpPr>
          <p:nvPr/>
        </p:nvSpPr>
        <p:spPr>
          <a:xfrm>
            <a:off x="332656" y="1825625"/>
            <a:ext cx="503150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700" dirty="0"/>
          </a:p>
          <a:p>
            <a:pPr marL="383990" indent="-383990">
              <a:buFont typeface="Wingdings" pitchFamily="2" charset="2"/>
              <a:buChar char="§"/>
            </a:pPr>
            <a:r>
              <a:rPr lang="en-US" sz="1900" b="1" dirty="0"/>
              <a:t>SWAN:</a:t>
            </a:r>
            <a:r>
              <a:rPr lang="en-US" sz="1900" dirty="0"/>
              <a:t> Platform for Interactive Data Analysis in the Cloud</a:t>
            </a:r>
            <a:endParaRPr lang="it-IT" sz="1900" dirty="0"/>
          </a:p>
          <a:p>
            <a:pPr marL="383990" indent="-383990">
              <a:buFont typeface="Wingdings" pitchFamily="2" charset="2"/>
              <a:buChar char="§"/>
            </a:pPr>
            <a:endParaRPr lang="en-US" sz="1900" b="1" dirty="0"/>
          </a:p>
          <a:p>
            <a:pPr marL="383990" indent="-383990">
              <a:buFont typeface="Wingdings" pitchFamily="2" charset="2"/>
              <a:buChar char="§"/>
            </a:pPr>
            <a:endParaRPr lang="en-US" sz="1900" b="1" dirty="0"/>
          </a:p>
          <a:p>
            <a:pPr marL="383990" indent="-383990">
              <a:buFont typeface="Wingdings" pitchFamily="2" charset="2"/>
              <a:buChar char="§"/>
            </a:pPr>
            <a:r>
              <a:rPr lang="en-US" sz="1900" b="1" dirty="0" err="1"/>
              <a:t>CERNBox</a:t>
            </a:r>
            <a:r>
              <a:rPr lang="en-US" sz="1900" b="1" dirty="0"/>
              <a:t>:</a:t>
            </a:r>
            <a:r>
              <a:rPr lang="en-US" sz="1900" dirty="0"/>
              <a:t> Cloud </a:t>
            </a:r>
            <a:r>
              <a:rPr lang="en-US" sz="1900" dirty="0" err="1"/>
              <a:t>Sync&amp;Share</a:t>
            </a:r>
            <a:r>
              <a:rPr lang="en-US" sz="1900" dirty="0"/>
              <a:t> for Science</a:t>
            </a:r>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383990" indent="-383990">
              <a:buFont typeface="Wingdings" pitchFamily="2" charset="2"/>
              <a:buChar char="§"/>
            </a:pPr>
            <a:r>
              <a:rPr lang="en-US" sz="1900" b="1" dirty="0"/>
              <a:t>EOS:</a:t>
            </a:r>
            <a:r>
              <a:rPr lang="en-US" sz="1900" dirty="0"/>
              <a:t> Disk Storage for </a:t>
            </a:r>
            <a:r>
              <a:rPr lang="en-US" sz="1900" dirty="0" err="1"/>
              <a:t>LHC+physics</a:t>
            </a:r>
            <a:r>
              <a:rPr lang="en-US" sz="1900" dirty="0"/>
              <a:t> data, and </a:t>
            </a:r>
            <a:r>
              <a:rPr lang="en-US" sz="1900" dirty="0" err="1"/>
              <a:t>CERNBox</a:t>
            </a:r>
            <a:endParaRPr lang="en-US" sz="1900" dirty="0"/>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8806" y="4722364"/>
            <a:ext cx="1234829" cy="542743"/>
          </a:xfrm>
          <a:prstGeom prst="rect">
            <a:avLst/>
          </a:prstGeom>
        </p:spPr>
      </p:pic>
      <p:pic>
        <p:nvPicPr>
          <p:cNvPr id="29" name="Picture 16" descr="Image result for cern swa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1475" y="1285694"/>
            <a:ext cx="835460" cy="723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cernbox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4609" y="2929627"/>
            <a:ext cx="1767132" cy="5715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2656" y="5969216"/>
            <a:ext cx="6096000" cy="415494"/>
          </a:xfrm>
          <a:prstGeom prst="rect">
            <a:avLst/>
          </a:prstGeom>
        </p:spPr>
        <p:txBody>
          <a:bodyPr lIns="121917" tIns="60958" rIns="121917" bIns="60958">
            <a:spAutoFit/>
          </a:bodyPr>
          <a:lstStyle/>
          <a:p>
            <a:r>
              <a:rPr lang="en-US" sz="1900" dirty="0"/>
              <a:t>https://</a:t>
            </a:r>
            <a:r>
              <a:rPr lang="en-US" sz="1900" dirty="0" err="1"/>
              <a:t>sciencebox.web.cern.ch</a:t>
            </a:r>
            <a:r>
              <a:rPr lang="en-US" sz="1900" dirty="0"/>
              <a:t>/</a:t>
            </a:r>
            <a:r>
              <a:rPr lang="en-US" sz="1900" dirty="0" err="1"/>
              <a:t>sciencebox</a:t>
            </a:r>
            <a:r>
              <a:rPr lang="en-US" sz="1900" dirty="0"/>
              <a:t>/</a:t>
            </a:r>
          </a:p>
        </p:txBody>
      </p:sp>
      <p:pic>
        <p:nvPicPr>
          <p:cNvPr id="1028" name="Picture 4" descr="ttps://raw.githubusercontent.com/cernbox/kuboxed/master/docs/architectu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65" y="1456869"/>
            <a:ext cx="6827836" cy="4430981"/>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p:cNvSpPr>
            <a:spLocks noGrp="1"/>
          </p:cNvSpPr>
          <p:nvPr>
            <p:ph type="title"/>
          </p:nvPr>
        </p:nvSpPr>
        <p:spPr>
          <a:xfrm>
            <a:off x="838200" y="365129"/>
            <a:ext cx="10515600" cy="1325563"/>
          </a:xfrm>
        </p:spPr>
        <p:txBody>
          <a:bodyPr/>
          <a:lstStyle/>
          <a:p>
            <a:r>
              <a:rPr lang="en-US" dirty="0" err="1"/>
              <a:t>ScienceBox</a:t>
            </a:r>
            <a:r>
              <a:rPr lang="en-US" dirty="0"/>
              <a:t> Architecture</a:t>
            </a:r>
            <a:endParaRPr lang="it-IT" dirty="0"/>
          </a:p>
        </p:txBody>
      </p:sp>
    </p:spTree>
    <p:extLst>
      <p:ext uri="{BB962C8B-B14F-4D97-AF65-F5344CB8AC3E}">
        <p14:creationId xmlns:p14="http://schemas.microsoft.com/office/powerpoint/2010/main" val="142305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fade">
                                      <p:cBhvr>
                                        <p:cTn id="15"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Use Cases for </a:t>
            </a:r>
            <a:r>
              <a:rPr lang="en-US" dirty="0" err="1"/>
              <a:t>ScienceBox</a:t>
            </a:r>
            <a:endParaRPr lang="it-IT" dirty="0"/>
          </a:p>
        </p:txBody>
      </p:sp>
      <p:sp>
        <p:nvSpPr>
          <p:cNvPr id="6" name="Segnaposto contenuto 5"/>
          <p:cNvSpPr>
            <a:spLocks noGrp="1"/>
          </p:cNvSpPr>
          <p:nvPr>
            <p:ph idx="1"/>
          </p:nvPr>
        </p:nvSpPr>
        <p:spPr>
          <a:xfrm>
            <a:off x="609600" y="1325605"/>
            <a:ext cx="10972800" cy="4368000"/>
          </a:xfrm>
        </p:spPr>
        <p:txBody>
          <a:bodyPr>
            <a:normAutofit lnSpcReduction="10000"/>
          </a:bodyPr>
          <a:lstStyle/>
          <a:p>
            <a:pPr marL="383990" indent="-383990">
              <a:buFont typeface="Wingdings" pitchFamily="2" charset="2"/>
              <a:buChar char="§"/>
            </a:pPr>
            <a:r>
              <a:rPr lang="en-US" sz="2500" b="1" dirty="0"/>
              <a:t>EU Project Up to University (Up2U)</a:t>
            </a:r>
          </a:p>
          <a:p>
            <a:endParaRPr lang="en-US" sz="1600" dirty="0"/>
          </a:p>
          <a:p>
            <a:endParaRPr lang="en-US" sz="1600" dirty="0"/>
          </a:p>
          <a:p>
            <a:endParaRPr lang="en-US" sz="1600" dirty="0"/>
          </a:p>
          <a:p>
            <a:pPr marL="457189" indent="-457189">
              <a:buFont typeface="Wingdings" pitchFamily="2" charset="2"/>
              <a:buChar char="§"/>
            </a:pPr>
            <a:r>
              <a:rPr lang="en-US" sz="2500" b="1" dirty="0"/>
              <a:t>Simplified try-out and deployment for peers</a:t>
            </a:r>
          </a:p>
          <a:p>
            <a:pPr marL="767981" lvl="1" indent="-383990">
              <a:buFont typeface="Wingdings" pitchFamily="2" charset="2"/>
              <a:buChar char="ü"/>
            </a:pPr>
            <a:r>
              <a:rPr lang="en-US" sz="2000" dirty="0"/>
              <a:t>Australia's Academic and Research Network (AARNET)</a:t>
            </a:r>
          </a:p>
          <a:p>
            <a:pPr marL="767981" lvl="1" indent="-383990">
              <a:buFont typeface="Wingdings" pitchFamily="2" charset="2"/>
              <a:buChar char="ü"/>
            </a:pPr>
            <a:r>
              <a:rPr lang="en-US" sz="2000" dirty="0"/>
              <a:t>Joint Research Centre (JRC), Italy</a:t>
            </a:r>
          </a:p>
          <a:p>
            <a:pPr marL="767981" lvl="1" indent="-383990">
              <a:buFont typeface="Wingdings" pitchFamily="2" charset="2"/>
              <a:buChar char="ü"/>
            </a:pPr>
            <a:r>
              <a:rPr lang="en-US" sz="2000" dirty="0"/>
              <a:t>Saint Petersburg State University, Russia</a:t>
            </a:r>
          </a:p>
          <a:p>
            <a:pPr marL="767981" lvl="1" indent="-383990">
              <a:buFont typeface="Wingdings" pitchFamily="2" charset="2"/>
              <a:buChar char="ü"/>
            </a:pPr>
            <a:r>
              <a:rPr lang="en-US" sz="2000" dirty="0"/>
              <a:t>National Research Center “Kurchatov Institute”, Russia</a:t>
            </a:r>
          </a:p>
          <a:p>
            <a:endParaRPr lang="en-US" sz="2700" dirty="0"/>
          </a:p>
          <a:p>
            <a:pPr marL="457189" indent="-457189">
              <a:buFont typeface="Wingdings" pitchFamily="2" charset="2"/>
              <a:buChar char="§"/>
            </a:pPr>
            <a:r>
              <a:rPr lang="en-US" sz="2500" b="1" dirty="0"/>
              <a:t>Disposable deployment for testing and development </a:t>
            </a:r>
            <a:br>
              <a:rPr lang="en-US" sz="2700" dirty="0"/>
            </a:br>
            <a:r>
              <a:rPr lang="en-US" sz="2300" dirty="0"/>
              <a:t>within IT-ST and EP-SFT groups at CERN</a:t>
            </a:r>
            <a:endParaRPr lang="it-IT" sz="2300" dirty="0"/>
          </a:p>
        </p:txBody>
      </p:sp>
      <p:pic>
        <p:nvPicPr>
          <p:cNvPr id="8" name="Picture 4" descr="E:\CERNBox\CERN_PresentationPack\Loghi\as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2515" y="3132260"/>
            <a:ext cx="1200000" cy="120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cernbox\CERN_PresentationPack\Loghi\jrc_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002517" y="2926636"/>
            <a:ext cx="156391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CERNBox\CERN_PresentationPack\Loghi\softwareDev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89665" y="4705540"/>
            <a:ext cx="1187696" cy="105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81860" y="1287505"/>
            <a:ext cx="1309653"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CERNBox\CERN_PresentationPack\Loghi\aarne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000" t="30444" r="8666" b="31334"/>
          <a:stretch/>
        </p:blipFill>
        <p:spPr bwMode="auto">
          <a:xfrm>
            <a:off x="8585399" y="2556260"/>
            <a:ext cx="1634232" cy="576000"/>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arrotondato 8"/>
          <p:cNvSpPr/>
          <p:nvPr/>
        </p:nvSpPr>
        <p:spPr>
          <a:xfrm>
            <a:off x="1117601" y="1752600"/>
            <a:ext cx="7776000" cy="384000"/>
          </a:xfrm>
          <a:prstGeom prst="roundRec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sz="1900" i="1" dirty="0"/>
              <a:t>Up2University: Educational Platform with Sync/Share, Peter Szegedi</a:t>
            </a:r>
            <a:endParaRPr lang="it-IT" sz="1900" i="1" dirty="0"/>
          </a:p>
        </p:txBody>
      </p:sp>
    </p:spTree>
    <p:extLst>
      <p:ext uri="{BB962C8B-B14F-4D97-AF65-F5344CB8AC3E}">
        <p14:creationId xmlns:p14="http://schemas.microsoft.com/office/powerpoint/2010/main" val="54812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6148"/>
                                        </p:tgtEl>
                                        <p:attrNameLst>
                                          <p:attrName>style.visibility</p:attrName>
                                        </p:attrNameLst>
                                      </p:cBhvr>
                                      <p:to>
                                        <p:strVal val="visible"/>
                                      </p:to>
                                    </p:set>
                                    <p:animEffect transition="in" filter="fade">
                                      <p:cBhvr>
                                        <p:cTn id="35" dur="500"/>
                                        <p:tgtEl>
                                          <p:spTgt spid="6148"/>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500"/>
                                        <p:tgtEl>
                                          <p:spTgt spid="6">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Deployment on Private and Public Clouds</a:t>
            </a:r>
            <a:endParaRPr lang="it-IT" dirty="0"/>
          </a:p>
        </p:txBody>
      </p:sp>
      <p:sp>
        <p:nvSpPr>
          <p:cNvPr id="9" name="Segnaposto contenuto 13"/>
          <p:cNvSpPr>
            <a:spLocks noGrp="1"/>
          </p:cNvSpPr>
          <p:nvPr>
            <p:ph idx="1"/>
          </p:nvPr>
        </p:nvSpPr>
        <p:spPr/>
        <p:txBody>
          <a:bodyPr>
            <a:normAutofit lnSpcReduction="10000"/>
          </a:bodyPr>
          <a:lstStyle/>
          <a:p>
            <a:pPr marL="383990" indent="-383990">
              <a:buFont typeface="Wingdings" pitchFamily="2" charset="2"/>
              <a:buChar char="§"/>
            </a:pPr>
            <a:r>
              <a:rPr lang="en-US" sz="2400" b="1" dirty="0"/>
              <a:t>Single-box deployment running on multiple clouds:</a:t>
            </a:r>
          </a:p>
          <a:p>
            <a:pPr lvl="1">
              <a:lnSpc>
                <a:spcPct val="110000"/>
              </a:lnSpc>
              <a:buFont typeface="Wingdings" pitchFamily="2" charset="2"/>
              <a:buChar char="ü"/>
            </a:pPr>
            <a:endParaRPr lang="en-US" sz="700" dirty="0"/>
          </a:p>
          <a:p>
            <a:pPr marL="767981" lvl="1" indent="-383990">
              <a:lnSpc>
                <a:spcPct val="110000"/>
              </a:lnSpc>
              <a:buFont typeface="Wingdings" pitchFamily="2" charset="2"/>
              <a:buChar char="ü"/>
            </a:pPr>
            <a:r>
              <a:rPr lang="en-US" sz="1900" dirty="0"/>
              <a:t>Amazon Web Services</a:t>
            </a:r>
          </a:p>
          <a:p>
            <a:pPr marL="767981" lvl="1" indent="-383990">
              <a:lnSpc>
                <a:spcPct val="110000"/>
              </a:lnSpc>
              <a:buFont typeface="Wingdings" pitchFamily="2" charset="2"/>
              <a:buChar char="ü"/>
            </a:pPr>
            <a:r>
              <a:rPr lang="en-US" sz="1900" dirty="0"/>
              <a:t>Helix Nebula Cloud (IBM, RHEA, T-Systems)</a:t>
            </a:r>
            <a:endParaRPr lang="en-US" sz="400" dirty="0"/>
          </a:p>
          <a:p>
            <a:pPr marL="767981" lvl="1" indent="-383990">
              <a:lnSpc>
                <a:spcPct val="110000"/>
              </a:lnSpc>
              <a:buFont typeface="Wingdings" pitchFamily="2" charset="2"/>
              <a:buChar char="ü"/>
            </a:pPr>
            <a:endParaRPr lang="en-US" sz="700" dirty="0"/>
          </a:p>
          <a:p>
            <a:pPr marL="767981" lvl="1" indent="-383990">
              <a:lnSpc>
                <a:spcPct val="110000"/>
              </a:lnSpc>
              <a:buFont typeface="Wingdings" pitchFamily="2" charset="2"/>
              <a:buChar char="ü"/>
            </a:pPr>
            <a:r>
              <a:rPr lang="en-US" sz="1900" dirty="0"/>
              <a:t>OpenStack Clouds (CERN, GRNet, PSNC)</a:t>
            </a:r>
          </a:p>
          <a:p>
            <a:pPr marL="767981" lvl="1" indent="-383990">
              <a:lnSpc>
                <a:spcPct val="110000"/>
              </a:lnSpc>
              <a:buFont typeface="Wingdings" pitchFamily="2" charset="2"/>
              <a:buChar char="ü"/>
            </a:pPr>
            <a:endParaRPr lang="en-US" sz="700" dirty="0"/>
          </a:p>
          <a:p>
            <a:pPr marL="767981" lvl="1" indent="-383990">
              <a:lnSpc>
                <a:spcPct val="110000"/>
              </a:lnSpc>
              <a:buFont typeface="Wingdings" pitchFamily="2" charset="2"/>
              <a:buChar char="ü"/>
            </a:pPr>
            <a:r>
              <a:rPr lang="en-US" sz="1900" dirty="0"/>
              <a:t>Your own laptop! (CentOS, Ubuntu)</a:t>
            </a:r>
          </a:p>
          <a:p>
            <a:pPr marL="0" indent="0">
              <a:buNone/>
            </a:pPr>
            <a:endParaRPr lang="en-US" sz="2400" dirty="0"/>
          </a:p>
          <a:p>
            <a:pPr marL="383990" indent="-383990">
              <a:buFont typeface="Wingdings" pitchFamily="2" charset="2"/>
              <a:buChar char="§"/>
            </a:pPr>
            <a:r>
              <a:rPr lang="en-US" sz="2400" b="1" dirty="0"/>
              <a:t>Production-oriented deployment with Kubernetes</a:t>
            </a:r>
          </a:p>
          <a:p>
            <a:pPr marL="932617" lvl="1" indent="-383990">
              <a:buFont typeface="Wingdings" pitchFamily="2" charset="2"/>
              <a:buChar char="ü"/>
            </a:pPr>
            <a:endParaRPr lang="en-US" sz="700" dirty="0"/>
          </a:p>
          <a:p>
            <a:pPr marL="767981" lvl="1" indent="-383990">
              <a:buFont typeface="Wingdings" pitchFamily="2" charset="2"/>
              <a:buChar char="ü"/>
            </a:pPr>
            <a:r>
              <a:rPr lang="en-US" sz="1900" dirty="0"/>
              <a:t>OpenStack at CERN</a:t>
            </a:r>
          </a:p>
          <a:p>
            <a:pPr marL="767981" lvl="1" indent="-383990">
              <a:buFont typeface="Wingdings" pitchFamily="2" charset="2"/>
              <a:buChar char="ü"/>
            </a:pPr>
            <a:endParaRPr lang="en-US" sz="700" dirty="0"/>
          </a:p>
          <a:p>
            <a:pPr marL="767981" lvl="1" indent="-383990">
              <a:buFont typeface="Wingdings" pitchFamily="2" charset="2"/>
              <a:buChar char="ü"/>
            </a:pPr>
            <a:r>
              <a:rPr lang="en-US" sz="1900" dirty="0"/>
              <a:t>Poznań Supercomputing and Networking Center (PSNC)</a:t>
            </a:r>
          </a:p>
          <a:p>
            <a:pPr marL="932617" lvl="1" indent="-383990">
              <a:buFont typeface="Wingdings" pitchFamily="2" charset="2"/>
              <a:buChar char="ü"/>
            </a:pPr>
            <a:endParaRPr lang="en-US" sz="1900" dirty="0"/>
          </a:p>
        </p:txBody>
      </p:sp>
      <p:pic>
        <p:nvPicPr>
          <p:cNvPr id="7" name="Picture 3" descr="E:\cernbox\CERN_PresentationPack\Loghi\kubernetes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310688" y="4332023"/>
            <a:ext cx="1276128" cy="9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CERNBox\CERN_PresentationPack\Loghi\AmazonWebServic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8560" y="2382401"/>
            <a:ext cx="2059181" cy="7742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CERNBox\CERN_PresentationPack\Loghi\openstack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096" b="9339"/>
          <a:stretch/>
        </p:blipFill>
        <p:spPr bwMode="auto">
          <a:xfrm>
            <a:off x="7429500" y="3361169"/>
            <a:ext cx="1766707" cy="69400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o 18"/>
          <p:cNvGrpSpPr/>
          <p:nvPr/>
        </p:nvGrpSpPr>
        <p:grpSpPr>
          <a:xfrm>
            <a:off x="9132707" y="1852941"/>
            <a:ext cx="2538723" cy="1523368"/>
            <a:chOff x="7171420" y="1003730"/>
            <a:chExt cx="1904042" cy="1142526"/>
          </a:xfrm>
        </p:grpSpPr>
        <p:pic>
          <p:nvPicPr>
            <p:cNvPr id="11" name="Picture 3" descr="E:\CERNBox\CERN_PresentationPack\Loghi\HelixNebul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171420" y="1243701"/>
              <a:ext cx="1301774" cy="5183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CERNBox\CERN_PresentationPack\Loghi\T-System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4906" y="1889714"/>
              <a:ext cx="1012249" cy="183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CERNBox\CERN_PresentationPack\Loghi\IBM_Clou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1024" y="1003730"/>
              <a:ext cx="519321" cy="54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cernbox\CERN_PresentationPack\Loghi\rhea.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6490" y="1626056"/>
              <a:ext cx="728972" cy="520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31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fade">
                                      <p:cBhvr>
                                        <p:cTn id="16" dur="500"/>
                                        <p:tgtEl>
                                          <p:spTgt spid="9">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animEffect transition="in" filter="fade">
                                      <p:cBhvr>
                                        <p:cTn id="19" dur="500"/>
                                        <p:tgtEl>
                                          <p:spTgt spid="9">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fade">
                                      <p:cBhvr>
                                        <p:cTn id="32" dur="500"/>
                                        <p:tgtEl>
                                          <p:spTgt spid="9">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13" end="13"/>
                                            </p:txEl>
                                          </p:spTgt>
                                        </p:tgtEl>
                                        <p:attrNameLst>
                                          <p:attrName>style.visibility</p:attrName>
                                        </p:attrNameLst>
                                      </p:cBhvr>
                                      <p:to>
                                        <p:strVal val="visible"/>
                                      </p:to>
                                    </p:set>
                                    <p:animEffect transition="in" filter="fade">
                                      <p:cBhvr>
                                        <p:cTn id="38" dur="500"/>
                                        <p:tgtEl>
                                          <p:spTgt spid="9">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normAutofit/>
          </a:bodyPr>
          <a:lstStyle/>
          <a:p>
            <a:r>
              <a:rPr lang="en-GB" sz="4000" dirty="0"/>
              <a:t>Discuss virtualization and outline its role in enabling the cloud computing system model</a:t>
            </a:r>
          </a:p>
        </p:txBody>
      </p:sp>
    </p:spTree>
    <p:extLst>
      <p:ext uri="{BB962C8B-B14F-4D97-AF65-F5344CB8AC3E}">
        <p14:creationId xmlns:p14="http://schemas.microsoft.com/office/powerpoint/2010/main" val="4188199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2747277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Topic 5: Private cloud platform construction </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508277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4400" dirty="0"/>
              <a:t>After completing this topic, you will be able to:</a:t>
            </a:r>
          </a:p>
          <a:p>
            <a:pPr lvl="1"/>
            <a:r>
              <a:rPr lang="en-GB" sz="4000" dirty="0"/>
              <a:t>Use the cloud computing virtualization technologies</a:t>
            </a:r>
          </a:p>
          <a:p>
            <a:pPr lvl="1"/>
            <a:r>
              <a:rPr lang="en-GB" sz="4000" dirty="0"/>
              <a:t>Construct private cloud platform</a:t>
            </a:r>
          </a:p>
          <a:p>
            <a:pPr lvl="1"/>
            <a:r>
              <a:rPr lang="en-GB" sz="4000" dirty="0"/>
              <a:t>Be aware of private cloud disadvantages</a:t>
            </a:r>
          </a:p>
        </p:txBody>
      </p:sp>
    </p:spTree>
    <p:extLst>
      <p:ext uri="{BB962C8B-B14F-4D97-AF65-F5344CB8AC3E}">
        <p14:creationId xmlns:p14="http://schemas.microsoft.com/office/powerpoint/2010/main" val="13965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Private cloud</a:t>
            </a:r>
          </a:p>
        </p:txBody>
      </p:sp>
      <p:sp>
        <p:nvSpPr>
          <p:cNvPr id="3" name="Content Placeholder 2"/>
          <p:cNvSpPr>
            <a:spLocks noGrp="1"/>
          </p:cNvSpPr>
          <p:nvPr>
            <p:ph idx="1"/>
          </p:nvPr>
        </p:nvSpPr>
        <p:spPr/>
        <p:txBody>
          <a:bodyPr>
            <a:normAutofit/>
          </a:bodyPr>
          <a:lstStyle/>
          <a:p>
            <a:r>
              <a:rPr lang="en-GB" sz="4400" dirty="0"/>
              <a:t>A cloud computing environment in which all hardware and software resources are dedicated exclusively to, and accessible only by, a single party</a:t>
            </a:r>
          </a:p>
        </p:txBody>
      </p:sp>
    </p:spTree>
    <p:extLst>
      <p:ext uri="{BB962C8B-B14F-4D97-AF65-F5344CB8AC3E}">
        <p14:creationId xmlns:p14="http://schemas.microsoft.com/office/powerpoint/2010/main" val="4183503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Private cloud vs Public cloud (1)</a:t>
            </a:r>
          </a:p>
        </p:txBody>
      </p:sp>
      <p:sp>
        <p:nvSpPr>
          <p:cNvPr id="3" name="Content Placeholder 2"/>
          <p:cNvSpPr>
            <a:spLocks noGrp="1"/>
          </p:cNvSpPr>
          <p:nvPr>
            <p:ph idx="1"/>
          </p:nvPr>
        </p:nvSpPr>
        <p:spPr/>
        <p:txBody>
          <a:bodyPr>
            <a:normAutofit/>
          </a:bodyPr>
          <a:lstStyle/>
          <a:p>
            <a:r>
              <a:rPr lang="en-GB" sz="4400" dirty="0"/>
              <a:t>Private cloud </a:t>
            </a:r>
          </a:p>
          <a:p>
            <a:pPr lvl="1"/>
            <a:r>
              <a:rPr lang="en-GB" sz="4000" dirty="0"/>
              <a:t>dedicated to the needs and goals of a single organization </a:t>
            </a:r>
          </a:p>
          <a:p>
            <a:r>
              <a:rPr lang="en-GB" sz="4400" dirty="0"/>
              <a:t>Public cloud</a:t>
            </a:r>
          </a:p>
          <a:p>
            <a:pPr lvl="1"/>
            <a:r>
              <a:rPr lang="en-GB" sz="4000" dirty="0"/>
              <a:t>Delivers services to multiple organizations</a:t>
            </a:r>
          </a:p>
        </p:txBody>
      </p:sp>
    </p:spTree>
    <p:extLst>
      <p:ext uri="{BB962C8B-B14F-4D97-AF65-F5344CB8AC3E}">
        <p14:creationId xmlns:p14="http://schemas.microsoft.com/office/powerpoint/2010/main" val="25999675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Private cloud vs Public cloud (2)</a:t>
            </a:r>
          </a:p>
        </p:txBody>
      </p:sp>
      <p:sp>
        <p:nvSpPr>
          <p:cNvPr id="3" name="Content Placeholder 2"/>
          <p:cNvSpPr>
            <a:spLocks noGrp="1"/>
          </p:cNvSpPr>
          <p:nvPr>
            <p:ph idx="1"/>
          </p:nvPr>
        </p:nvSpPr>
        <p:spPr/>
        <p:txBody>
          <a:bodyPr>
            <a:normAutofit/>
          </a:bodyPr>
          <a:lstStyle/>
          <a:p>
            <a:r>
              <a:rPr lang="en-GB" sz="4800" dirty="0"/>
              <a:t>Private cloud delivers similar advantages to public cloud, including scalability and self-service, but through a proprietary architecture</a:t>
            </a:r>
          </a:p>
          <a:p>
            <a:r>
              <a:rPr lang="en-GB" sz="4800" dirty="0"/>
              <a:t>Private cloud is a single-tenant environment</a:t>
            </a:r>
          </a:p>
          <a:p>
            <a:endParaRPr lang="en-GB" sz="4800" dirty="0"/>
          </a:p>
        </p:txBody>
      </p:sp>
    </p:spTree>
    <p:extLst>
      <p:ext uri="{BB962C8B-B14F-4D97-AF65-F5344CB8AC3E}">
        <p14:creationId xmlns:p14="http://schemas.microsoft.com/office/powerpoint/2010/main" val="3057349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Single-tenant environment</a:t>
            </a:r>
          </a:p>
        </p:txBody>
      </p:sp>
      <p:sp>
        <p:nvSpPr>
          <p:cNvPr id="3" name="Content Placeholder 2"/>
          <p:cNvSpPr>
            <a:spLocks noGrp="1"/>
          </p:cNvSpPr>
          <p:nvPr>
            <p:ph idx="1"/>
          </p:nvPr>
        </p:nvSpPr>
        <p:spPr>
          <a:xfrm>
            <a:off x="838200" y="1835899"/>
            <a:ext cx="10515600" cy="4351338"/>
          </a:xfrm>
        </p:spPr>
        <p:txBody>
          <a:bodyPr>
            <a:normAutofit/>
          </a:bodyPr>
          <a:lstStyle/>
          <a:p>
            <a:r>
              <a:rPr lang="en-GB" sz="4800" dirty="0"/>
              <a:t>Tenant - the organization using the cloud</a:t>
            </a:r>
          </a:p>
          <a:p>
            <a:r>
              <a:rPr lang="en-GB" sz="4800" dirty="0"/>
              <a:t>In single-tenant environment the tenant does not share resources with other users</a:t>
            </a:r>
          </a:p>
        </p:txBody>
      </p:sp>
    </p:spTree>
    <p:extLst>
      <p:ext uri="{BB962C8B-B14F-4D97-AF65-F5344CB8AC3E}">
        <p14:creationId xmlns:p14="http://schemas.microsoft.com/office/powerpoint/2010/main" val="1443659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Single-tenant environment</a:t>
            </a:r>
          </a:p>
        </p:txBody>
      </p:sp>
      <p:sp>
        <p:nvSpPr>
          <p:cNvPr id="3" name="Content Placeholder 2"/>
          <p:cNvSpPr>
            <a:spLocks noGrp="1"/>
          </p:cNvSpPr>
          <p:nvPr>
            <p:ph idx="1"/>
          </p:nvPr>
        </p:nvSpPr>
        <p:spPr>
          <a:xfrm>
            <a:off x="838200" y="1835899"/>
            <a:ext cx="10515600" cy="4351338"/>
          </a:xfrm>
        </p:spPr>
        <p:txBody>
          <a:bodyPr>
            <a:normAutofit/>
          </a:bodyPr>
          <a:lstStyle/>
          <a:p>
            <a:r>
              <a:rPr lang="en-GB" sz="4800" dirty="0"/>
              <a:t>Tenant - the organization using the cloud</a:t>
            </a:r>
          </a:p>
          <a:p>
            <a:r>
              <a:rPr lang="en-GB" sz="4800" dirty="0"/>
              <a:t>In single-tenant environment the tenant </a:t>
            </a:r>
            <a:r>
              <a:rPr lang="en-GB" sz="4800" dirty="0">
                <a:solidFill>
                  <a:srgbClr val="FF0000"/>
                </a:solidFill>
              </a:rPr>
              <a:t>does not share resources </a:t>
            </a:r>
            <a:r>
              <a:rPr lang="en-GB" sz="4800" dirty="0"/>
              <a:t>with other users</a:t>
            </a:r>
          </a:p>
          <a:p>
            <a:r>
              <a:rPr lang="en-GB" sz="4800" dirty="0">
                <a:highlight>
                  <a:srgbClr val="FFFF00"/>
                </a:highlight>
              </a:rPr>
              <a:t>What does it mean that the resources are not shared?</a:t>
            </a:r>
          </a:p>
        </p:txBody>
      </p:sp>
    </p:spTree>
    <p:extLst>
      <p:ext uri="{BB962C8B-B14F-4D97-AF65-F5344CB8AC3E}">
        <p14:creationId xmlns:p14="http://schemas.microsoft.com/office/powerpoint/2010/main" val="3692116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are the resources hosted in private clouds?</a:t>
            </a:r>
            <a:endParaRPr lang="x-none" dirty="0"/>
          </a:p>
        </p:txBody>
      </p:sp>
    </p:spTree>
    <p:extLst>
      <p:ext uri="{BB962C8B-B14F-4D97-AF65-F5344CB8AC3E}">
        <p14:creationId xmlns:p14="http://schemas.microsoft.com/office/powerpoint/2010/main" val="754177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D3E4A-08CD-79D2-3166-5BDDEFC5F11D}"/>
              </a:ext>
            </a:extLst>
          </p:cNvPr>
          <p:cNvSpPr>
            <a:spLocks noGrp="1"/>
          </p:cNvSpPr>
          <p:nvPr>
            <p:ph type="title"/>
          </p:nvPr>
        </p:nvSpPr>
        <p:spPr/>
        <p:txBody>
          <a:bodyPr/>
          <a:lstStyle/>
          <a:p>
            <a:r>
              <a:rPr lang="en-AU" dirty="0"/>
              <a:t>Example</a:t>
            </a:r>
            <a:br>
              <a:rPr lang="en-AU" dirty="0"/>
            </a:br>
            <a:endParaRPr lang="x-none" dirty="0"/>
          </a:p>
        </p:txBody>
      </p:sp>
      <p:sp>
        <p:nvSpPr>
          <p:cNvPr id="3" name="内容占位符 2">
            <a:extLst>
              <a:ext uri="{FF2B5EF4-FFF2-40B4-BE49-F238E27FC236}">
                <a16:creationId xmlns:a16="http://schemas.microsoft.com/office/drawing/2014/main" id="{12A198C0-A20E-7C14-CDA5-716D67F70667}"/>
              </a:ext>
            </a:extLst>
          </p:cNvPr>
          <p:cNvSpPr>
            <a:spLocks noGrp="1"/>
          </p:cNvSpPr>
          <p:nvPr>
            <p:ph idx="1"/>
          </p:nvPr>
        </p:nvSpPr>
        <p:spPr/>
        <p:txBody>
          <a:bodyPr>
            <a:normAutofit/>
          </a:bodyPr>
          <a:lstStyle/>
          <a:p>
            <a:r>
              <a:rPr lang="en-AU" sz="4000" dirty="0"/>
              <a:t>Let’s consider an example of an enterprise with multiple business units</a:t>
            </a:r>
          </a:p>
          <a:p>
            <a:r>
              <a:rPr lang="en-AU" sz="4000" dirty="0"/>
              <a:t>Business need: data storage</a:t>
            </a:r>
          </a:p>
          <a:p>
            <a:r>
              <a:rPr lang="en-AU" sz="4000" dirty="0"/>
              <a:t>Resource: private data </a:t>
            </a:r>
            <a:r>
              <a:rPr lang="en-AU" sz="4000" dirty="0" err="1"/>
              <a:t>center</a:t>
            </a:r>
            <a:endParaRPr lang="x-none" sz="4000" dirty="0"/>
          </a:p>
        </p:txBody>
      </p:sp>
    </p:spTree>
    <p:extLst>
      <p:ext uri="{BB962C8B-B14F-4D97-AF65-F5344CB8AC3E}">
        <p14:creationId xmlns:p14="http://schemas.microsoft.com/office/powerpoint/2010/main" val="30807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can the resources be hosted and managed?</a:t>
            </a:r>
            <a:endParaRPr lang="x-none" dirty="0"/>
          </a:p>
        </p:txBody>
      </p:sp>
    </p:spTree>
    <p:extLst>
      <p:ext uri="{BB962C8B-B14F-4D97-AF65-F5344CB8AC3E}">
        <p14:creationId xmlns:p14="http://schemas.microsoft.com/office/powerpoint/2010/main" val="295911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Tree>
    <p:extLst>
      <p:ext uri="{BB962C8B-B14F-4D97-AF65-F5344CB8AC3E}">
        <p14:creationId xmlns:p14="http://schemas.microsoft.com/office/powerpoint/2010/main" val="9353673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1AFE8-888E-3BAB-9E0C-999A8FF33B17}"/>
              </a:ext>
            </a:extLst>
          </p:cNvPr>
          <p:cNvSpPr>
            <a:spLocks noGrp="1"/>
          </p:cNvSpPr>
          <p:nvPr>
            <p:ph type="title"/>
          </p:nvPr>
        </p:nvSpPr>
        <p:spPr/>
        <p:txBody>
          <a:bodyPr/>
          <a:lstStyle/>
          <a:p>
            <a:r>
              <a:rPr lang="en-AU" dirty="0"/>
              <a:t>How can the resources be hosted and managed?</a:t>
            </a:r>
            <a:endParaRPr lang="x-none" dirty="0"/>
          </a:p>
        </p:txBody>
      </p:sp>
      <p:sp>
        <p:nvSpPr>
          <p:cNvPr id="3" name="内容占位符 2">
            <a:extLst>
              <a:ext uri="{FF2B5EF4-FFF2-40B4-BE49-F238E27FC236}">
                <a16:creationId xmlns:a16="http://schemas.microsoft.com/office/drawing/2014/main" id="{84D646AC-E774-548E-5BB9-D6D0FDE22F15}"/>
              </a:ext>
            </a:extLst>
          </p:cNvPr>
          <p:cNvSpPr>
            <a:spLocks noGrp="1"/>
          </p:cNvSpPr>
          <p:nvPr>
            <p:ph idx="1"/>
          </p:nvPr>
        </p:nvSpPr>
        <p:spPr/>
        <p:txBody>
          <a:bodyPr>
            <a:normAutofit/>
          </a:bodyPr>
          <a:lstStyle/>
          <a:p>
            <a:r>
              <a:rPr lang="en-GB" sz="4800" dirty="0"/>
              <a:t>Option 1 – private data </a:t>
            </a:r>
            <a:r>
              <a:rPr lang="en-GB" sz="4800" dirty="0" err="1"/>
              <a:t>center</a:t>
            </a:r>
            <a:endParaRPr lang="en-GB" sz="4800" dirty="0"/>
          </a:p>
          <a:p>
            <a:pPr lvl="1"/>
            <a:r>
              <a:rPr lang="en-GB" sz="4400" dirty="0"/>
              <a:t>Organization's on-premises data </a:t>
            </a:r>
            <a:r>
              <a:rPr lang="en-GB" sz="4400" dirty="0" err="1"/>
              <a:t>center</a:t>
            </a:r>
            <a:endParaRPr lang="en-GB" sz="4400" dirty="0"/>
          </a:p>
          <a:p>
            <a:pPr lvl="2"/>
            <a:r>
              <a:rPr lang="en-GB" sz="4000" dirty="0"/>
              <a:t>Owned and hosted on organization’s premises</a:t>
            </a:r>
          </a:p>
          <a:p>
            <a:pPr lvl="2"/>
            <a:r>
              <a:rPr lang="en-GB" sz="4000" dirty="0"/>
              <a:t>Managed by organization</a:t>
            </a:r>
          </a:p>
          <a:p>
            <a:pPr marL="0" indent="0">
              <a:buNone/>
            </a:pPr>
            <a:endParaRPr lang="x-none" sz="4800" dirty="0"/>
          </a:p>
        </p:txBody>
      </p:sp>
    </p:spTree>
    <p:extLst>
      <p:ext uri="{BB962C8B-B14F-4D97-AF65-F5344CB8AC3E}">
        <p14:creationId xmlns:p14="http://schemas.microsoft.com/office/powerpoint/2010/main" val="509496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1AFE8-888E-3BAB-9E0C-999A8FF33B17}"/>
              </a:ext>
            </a:extLst>
          </p:cNvPr>
          <p:cNvSpPr>
            <a:spLocks noGrp="1"/>
          </p:cNvSpPr>
          <p:nvPr>
            <p:ph type="title"/>
          </p:nvPr>
        </p:nvSpPr>
        <p:spPr/>
        <p:txBody>
          <a:bodyPr/>
          <a:lstStyle/>
          <a:p>
            <a:r>
              <a:rPr lang="en-AU" dirty="0"/>
              <a:t>How can the resources be hosted and managed?</a:t>
            </a:r>
            <a:endParaRPr lang="x-none" dirty="0"/>
          </a:p>
        </p:txBody>
      </p:sp>
      <p:sp>
        <p:nvSpPr>
          <p:cNvPr id="3" name="内容占位符 2">
            <a:extLst>
              <a:ext uri="{FF2B5EF4-FFF2-40B4-BE49-F238E27FC236}">
                <a16:creationId xmlns:a16="http://schemas.microsoft.com/office/drawing/2014/main" id="{84D646AC-E774-548E-5BB9-D6D0FDE22F15}"/>
              </a:ext>
            </a:extLst>
          </p:cNvPr>
          <p:cNvSpPr>
            <a:spLocks noGrp="1"/>
          </p:cNvSpPr>
          <p:nvPr>
            <p:ph idx="1"/>
          </p:nvPr>
        </p:nvSpPr>
        <p:spPr/>
        <p:txBody>
          <a:bodyPr>
            <a:normAutofit/>
          </a:bodyPr>
          <a:lstStyle/>
          <a:p>
            <a:r>
              <a:rPr lang="en-GB" sz="4800" dirty="0"/>
              <a:t>Option 2 – public cloud</a:t>
            </a:r>
          </a:p>
          <a:p>
            <a:pPr lvl="1"/>
            <a:r>
              <a:rPr lang="en-GB" sz="4400" dirty="0"/>
              <a:t>Hosted by another organization on shared resources</a:t>
            </a:r>
          </a:p>
          <a:p>
            <a:pPr marL="0" indent="0">
              <a:buNone/>
            </a:pPr>
            <a:endParaRPr lang="x-none" sz="4800" dirty="0"/>
          </a:p>
        </p:txBody>
      </p:sp>
    </p:spTree>
    <p:extLst>
      <p:ext uri="{BB962C8B-B14F-4D97-AF65-F5344CB8AC3E}">
        <p14:creationId xmlns:p14="http://schemas.microsoft.com/office/powerpoint/2010/main" val="3969193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1AFE8-888E-3BAB-9E0C-999A8FF33B17}"/>
              </a:ext>
            </a:extLst>
          </p:cNvPr>
          <p:cNvSpPr>
            <a:spLocks noGrp="1"/>
          </p:cNvSpPr>
          <p:nvPr>
            <p:ph type="title"/>
          </p:nvPr>
        </p:nvSpPr>
        <p:spPr/>
        <p:txBody>
          <a:bodyPr/>
          <a:lstStyle/>
          <a:p>
            <a:r>
              <a:rPr lang="en-AU" dirty="0"/>
              <a:t>How can the resources be hosted and managed?</a:t>
            </a:r>
            <a:endParaRPr lang="x-none" dirty="0"/>
          </a:p>
        </p:txBody>
      </p:sp>
      <p:sp>
        <p:nvSpPr>
          <p:cNvPr id="3" name="内容占位符 2">
            <a:extLst>
              <a:ext uri="{FF2B5EF4-FFF2-40B4-BE49-F238E27FC236}">
                <a16:creationId xmlns:a16="http://schemas.microsoft.com/office/drawing/2014/main" id="{84D646AC-E774-548E-5BB9-D6D0FDE22F15}"/>
              </a:ext>
            </a:extLst>
          </p:cNvPr>
          <p:cNvSpPr>
            <a:spLocks noGrp="1"/>
          </p:cNvSpPr>
          <p:nvPr>
            <p:ph idx="1"/>
          </p:nvPr>
        </p:nvSpPr>
        <p:spPr/>
        <p:txBody>
          <a:bodyPr>
            <a:normAutofit/>
          </a:bodyPr>
          <a:lstStyle/>
          <a:p>
            <a:r>
              <a:rPr lang="en-GB" sz="4800" dirty="0"/>
              <a:t>Option 3 – private cloud</a:t>
            </a:r>
          </a:p>
          <a:p>
            <a:pPr lvl="1"/>
            <a:r>
              <a:rPr lang="en-GB" sz="4400" dirty="0"/>
              <a:t>Hosted on resources dedicated to the organization (not shared)</a:t>
            </a:r>
          </a:p>
          <a:p>
            <a:pPr marL="0" indent="0">
              <a:buNone/>
            </a:pPr>
            <a:endParaRPr lang="x-none" sz="4800" dirty="0"/>
          </a:p>
        </p:txBody>
      </p:sp>
    </p:spTree>
    <p:extLst>
      <p:ext uri="{BB962C8B-B14F-4D97-AF65-F5344CB8AC3E}">
        <p14:creationId xmlns:p14="http://schemas.microsoft.com/office/powerpoint/2010/main" val="1849003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Constructing a private cloud</a:t>
            </a:r>
          </a:p>
        </p:txBody>
      </p:sp>
      <p:sp>
        <p:nvSpPr>
          <p:cNvPr id="3" name="Content Placeholder 2"/>
          <p:cNvSpPr>
            <a:spLocks noGrp="1"/>
          </p:cNvSpPr>
          <p:nvPr>
            <p:ph idx="1"/>
          </p:nvPr>
        </p:nvSpPr>
        <p:spPr/>
        <p:txBody>
          <a:bodyPr>
            <a:normAutofit fontScale="92500" lnSpcReduction="10000"/>
          </a:bodyPr>
          <a:lstStyle/>
          <a:p>
            <a:r>
              <a:rPr lang="en-GB" sz="3600" dirty="0"/>
              <a:t>Cloud infrastructure</a:t>
            </a:r>
          </a:p>
          <a:p>
            <a:pPr lvl="1"/>
            <a:r>
              <a:rPr lang="en-GB" sz="3200" dirty="0"/>
              <a:t>components needed for cloud computing</a:t>
            </a:r>
          </a:p>
          <a:p>
            <a:pPr lvl="1"/>
            <a:r>
              <a:rPr lang="en-GB" sz="3200" dirty="0"/>
              <a:t>the basic elements of cloud infrastructure are the same whether you have a private cloud, public cloud, or hybrid cloud.</a:t>
            </a:r>
          </a:p>
          <a:p>
            <a:r>
              <a:rPr lang="en-GB" sz="3600" dirty="0"/>
              <a:t>Operating system+ a variety of bare-metal, virtualization, or container software that abstract, pool, and share scalable resources across a network.</a:t>
            </a:r>
          </a:p>
          <a:p>
            <a:r>
              <a:rPr lang="en-GB" sz="3600" dirty="0"/>
              <a:t>The IT staff that is equipped to manage private cloud environments</a:t>
            </a:r>
          </a:p>
        </p:txBody>
      </p:sp>
    </p:spTree>
    <p:extLst>
      <p:ext uri="{BB962C8B-B14F-4D97-AF65-F5344CB8AC3E}">
        <p14:creationId xmlns:p14="http://schemas.microsoft.com/office/powerpoint/2010/main" val="2001662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can the resources be hosted in private clouds?</a:t>
            </a:r>
            <a:endParaRPr lang="x-none" dirty="0"/>
          </a:p>
        </p:txBody>
      </p:sp>
    </p:spTree>
    <p:extLst>
      <p:ext uri="{BB962C8B-B14F-4D97-AF65-F5344CB8AC3E}">
        <p14:creationId xmlns:p14="http://schemas.microsoft.com/office/powerpoint/2010/main" val="335091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On-Premise/Internal private cloud</a:t>
            </a:r>
          </a:p>
        </p:txBody>
      </p:sp>
      <p:sp>
        <p:nvSpPr>
          <p:cNvPr id="3" name="Content Placeholder 2"/>
          <p:cNvSpPr>
            <a:spLocks noGrp="1"/>
          </p:cNvSpPr>
          <p:nvPr>
            <p:ph idx="1"/>
          </p:nvPr>
        </p:nvSpPr>
        <p:spPr/>
        <p:txBody>
          <a:bodyPr>
            <a:noAutofit/>
          </a:bodyPr>
          <a:lstStyle/>
          <a:p>
            <a:r>
              <a:rPr lang="en-US" sz="4000" dirty="0"/>
              <a:t>Motivation</a:t>
            </a:r>
          </a:p>
          <a:p>
            <a:pPr lvl="1"/>
            <a:r>
              <a:rPr lang="en-US" sz="3600" dirty="0"/>
              <a:t>Better utilization of resources </a:t>
            </a:r>
          </a:p>
          <a:p>
            <a:pPr lvl="1"/>
            <a:r>
              <a:rPr lang="en-US" sz="3600" dirty="0"/>
              <a:t>Maintain full control</a:t>
            </a:r>
          </a:p>
          <a:p>
            <a:r>
              <a:rPr lang="en-GB" sz="4000" dirty="0"/>
              <a:t>The private cloud is </a:t>
            </a:r>
            <a:r>
              <a:rPr lang="en-GB" sz="4000" dirty="0">
                <a:highlight>
                  <a:srgbClr val="FFFF00"/>
                </a:highlight>
              </a:rPr>
              <a:t>based on resources and infrastructure already present in an organization's on-premises data </a:t>
            </a:r>
            <a:r>
              <a:rPr lang="en-GB" sz="4000" dirty="0" err="1">
                <a:highlight>
                  <a:srgbClr val="FFFF00"/>
                </a:highlight>
              </a:rPr>
              <a:t>center</a:t>
            </a:r>
            <a:endParaRPr lang="en-GB" sz="4000" dirty="0">
              <a:highlight>
                <a:srgbClr val="FFFF00"/>
              </a:highlight>
            </a:endParaRPr>
          </a:p>
          <a:p>
            <a:r>
              <a:rPr lang="en-GB" sz="4000" dirty="0"/>
              <a:t>The organization/enterprise hosts a cloud environment internally</a:t>
            </a:r>
          </a:p>
          <a:p>
            <a:endParaRPr lang="en-GB" sz="4000" dirty="0">
              <a:highlight>
                <a:srgbClr val="FFFF00"/>
              </a:highlight>
            </a:endParaRPr>
          </a:p>
        </p:txBody>
      </p:sp>
    </p:spTree>
    <p:extLst>
      <p:ext uri="{BB962C8B-B14F-4D97-AF65-F5344CB8AC3E}">
        <p14:creationId xmlns:p14="http://schemas.microsoft.com/office/powerpoint/2010/main" val="1299484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721F-3F71-DE86-500B-C8FDAF00DB02}"/>
              </a:ext>
            </a:extLst>
          </p:cNvPr>
          <p:cNvSpPr>
            <a:spLocks noGrp="1"/>
          </p:cNvSpPr>
          <p:nvPr>
            <p:ph type="title"/>
          </p:nvPr>
        </p:nvSpPr>
        <p:spPr/>
        <p:txBody>
          <a:bodyPr/>
          <a:lstStyle/>
          <a:p>
            <a:r>
              <a:rPr lang="en-GB" dirty="0"/>
              <a:t>On-Premise/Internal private cloud</a:t>
            </a:r>
            <a:endParaRPr lang="x-none" dirty="0"/>
          </a:p>
        </p:txBody>
      </p:sp>
      <p:sp>
        <p:nvSpPr>
          <p:cNvPr id="3" name="内容占位符 2">
            <a:extLst>
              <a:ext uri="{FF2B5EF4-FFF2-40B4-BE49-F238E27FC236}">
                <a16:creationId xmlns:a16="http://schemas.microsoft.com/office/drawing/2014/main" id="{181D4F59-9E9B-B5CF-249B-9F4E4B1EA887}"/>
              </a:ext>
            </a:extLst>
          </p:cNvPr>
          <p:cNvSpPr>
            <a:spLocks noGrp="1"/>
          </p:cNvSpPr>
          <p:nvPr>
            <p:ph idx="1"/>
          </p:nvPr>
        </p:nvSpPr>
        <p:spPr>
          <a:xfrm>
            <a:off x="838200" y="1825625"/>
            <a:ext cx="6733032" cy="4351338"/>
          </a:xfrm>
        </p:spPr>
        <p:txBody>
          <a:bodyPr>
            <a:normAutofit/>
          </a:bodyPr>
          <a:lstStyle/>
          <a:p>
            <a:r>
              <a:rPr lang="en-AU" sz="4400" dirty="0"/>
              <a:t>In this model, who is </a:t>
            </a:r>
          </a:p>
          <a:p>
            <a:pPr lvl="1"/>
            <a:r>
              <a:rPr lang="en-AU" sz="4000" dirty="0"/>
              <a:t>Cloud provider/service provider?</a:t>
            </a:r>
          </a:p>
          <a:p>
            <a:pPr lvl="1"/>
            <a:r>
              <a:rPr lang="en-AU" sz="4000" dirty="0"/>
              <a:t>Customer/user/cloud tenant? </a:t>
            </a:r>
            <a:endParaRPr lang="x-none" sz="4000" dirty="0"/>
          </a:p>
        </p:txBody>
      </p:sp>
      <p:pic>
        <p:nvPicPr>
          <p:cNvPr id="5" name="图片 4">
            <a:extLst>
              <a:ext uri="{FF2B5EF4-FFF2-40B4-BE49-F238E27FC236}">
                <a16:creationId xmlns:a16="http://schemas.microsoft.com/office/drawing/2014/main" id="{CC4E6E7A-1F05-F3D7-F1AD-ED137F26EE39}"/>
              </a:ext>
            </a:extLst>
          </p:cNvPr>
          <p:cNvPicPr>
            <a:picLocks noChangeAspect="1"/>
          </p:cNvPicPr>
          <p:nvPr/>
        </p:nvPicPr>
        <p:blipFill>
          <a:blip r:embed="rId2"/>
          <a:stretch>
            <a:fillRect/>
          </a:stretch>
        </p:blipFill>
        <p:spPr>
          <a:xfrm>
            <a:off x="6421191" y="1690688"/>
            <a:ext cx="5203310" cy="4561256"/>
          </a:xfrm>
          <a:prstGeom prst="rect">
            <a:avLst/>
          </a:prstGeom>
        </p:spPr>
      </p:pic>
    </p:spTree>
    <p:extLst>
      <p:ext uri="{BB962C8B-B14F-4D97-AF65-F5344CB8AC3E}">
        <p14:creationId xmlns:p14="http://schemas.microsoft.com/office/powerpoint/2010/main" val="603384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797F5-8574-5A27-AB62-FC036080AC11}"/>
              </a:ext>
            </a:extLst>
          </p:cNvPr>
          <p:cNvSpPr>
            <a:spLocks noGrp="1"/>
          </p:cNvSpPr>
          <p:nvPr>
            <p:ph type="title"/>
          </p:nvPr>
        </p:nvSpPr>
        <p:spPr/>
        <p:txBody>
          <a:bodyPr/>
          <a:lstStyle/>
          <a:p>
            <a:r>
              <a:rPr lang="en-GB" dirty="0"/>
              <a:t>On-Premise/Internal private cloud</a:t>
            </a:r>
            <a:endParaRPr lang="x-none" dirty="0"/>
          </a:p>
        </p:txBody>
      </p:sp>
      <p:sp>
        <p:nvSpPr>
          <p:cNvPr id="3" name="内容占位符 2">
            <a:extLst>
              <a:ext uri="{FF2B5EF4-FFF2-40B4-BE49-F238E27FC236}">
                <a16:creationId xmlns:a16="http://schemas.microsoft.com/office/drawing/2014/main" id="{A68476B4-9615-19E3-040F-812ABB5C7B4E}"/>
              </a:ext>
            </a:extLst>
          </p:cNvPr>
          <p:cNvSpPr>
            <a:spLocks noGrp="1"/>
          </p:cNvSpPr>
          <p:nvPr>
            <p:ph idx="1"/>
          </p:nvPr>
        </p:nvSpPr>
        <p:spPr>
          <a:xfrm>
            <a:off x="838200" y="1825625"/>
            <a:ext cx="6477000" cy="4351338"/>
          </a:xfrm>
        </p:spPr>
        <p:txBody>
          <a:bodyPr>
            <a:normAutofit lnSpcReduction="10000"/>
          </a:bodyPr>
          <a:lstStyle/>
          <a:p>
            <a:r>
              <a:rPr lang="en-AU" sz="3600" dirty="0"/>
              <a:t>Infrastructure is owned and managed by the enterprise’s own IT team </a:t>
            </a:r>
          </a:p>
          <a:p>
            <a:pPr lvl="1"/>
            <a:r>
              <a:rPr lang="en-AU" sz="3200" dirty="0"/>
              <a:t>Enterprise IT becomes the service provider</a:t>
            </a:r>
          </a:p>
          <a:p>
            <a:r>
              <a:rPr lang="en-AU" sz="3600" dirty="0"/>
              <a:t>Enterprise’s business units use resources hosted in the private cloud</a:t>
            </a:r>
          </a:p>
          <a:p>
            <a:pPr lvl="1"/>
            <a:r>
              <a:rPr lang="en-AU" sz="3200" dirty="0"/>
              <a:t>Business units are cloud tenants</a:t>
            </a:r>
          </a:p>
        </p:txBody>
      </p:sp>
      <p:pic>
        <p:nvPicPr>
          <p:cNvPr id="5" name="图片 4">
            <a:extLst>
              <a:ext uri="{FF2B5EF4-FFF2-40B4-BE49-F238E27FC236}">
                <a16:creationId xmlns:a16="http://schemas.microsoft.com/office/drawing/2014/main" id="{A957F1B4-01BF-7281-9DCA-4CC9DE3F4198}"/>
              </a:ext>
            </a:extLst>
          </p:cNvPr>
          <p:cNvPicPr>
            <a:picLocks noChangeAspect="1"/>
          </p:cNvPicPr>
          <p:nvPr/>
        </p:nvPicPr>
        <p:blipFill>
          <a:blip r:embed="rId2"/>
          <a:stretch>
            <a:fillRect/>
          </a:stretch>
        </p:blipFill>
        <p:spPr>
          <a:xfrm>
            <a:off x="7541605" y="1690688"/>
            <a:ext cx="3971925" cy="4924425"/>
          </a:xfrm>
          <a:prstGeom prst="rect">
            <a:avLst/>
          </a:prstGeom>
        </p:spPr>
      </p:pic>
    </p:spTree>
    <p:extLst>
      <p:ext uri="{BB962C8B-B14F-4D97-AF65-F5344CB8AC3E}">
        <p14:creationId xmlns:p14="http://schemas.microsoft.com/office/powerpoint/2010/main" val="2414441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29BA4-BA38-EF5C-A808-AF01F695807B}"/>
              </a:ext>
            </a:extLst>
          </p:cNvPr>
          <p:cNvSpPr>
            <a:spLocks noGrp="1"/>
          </p:cNvSpPr>
          <p:nvPr>
            <p:ph type="title"/>
          </p:nvPr>
        </p:nvSpPr>
        <p:spPr/>
        <p:txBody>
          <a:bodyPr/>
          <a:lstStyle/>
          <a:p>
            <a:r>
              <a:rPr lang="en-AU" dirty="0"/>
              <a:t>On-Premise/Internal private cloud benefits</a:t>
            </a:r>
            <a:endParaRPr lang="x-none" dirty="0"/>
          </a:p>
        </p:txBody>
      </p:sp>
      <p:sp>
        <p:nvSpPr>
          <p:cNvPr id="3" name="内容占位符 2">
            <a:extLst>
              <a:ext uri="{FF2B5EF4-FFF2-40B4-BE49-F238E27FC236}">
                <a16:creationId xmlns:a16="http://schemas.microsoft.com/office/drawing/2014/main" id="{9037D267-E346-A17E-D0CF-839F73141086}"/>
              </a:ext>
            </a:extLst>
          </p:cNvPr>
          <p:cNvSpPr>
            <a:spLocks noGrp="1"/>
          </p:cNvSpPr>
          <p:nvPr>
            <p:ph idx="1"/>
          </p:nvPr>
        </p:nvSpPr>
        <p:spPr/>
        <p:txBody>
          <a:bodyPr>
            <a:normAutofit/>
          </a:bodyPr>
          <a:lstStyle/>
          <a:p>
            <a:r>
              <a:rPr lang="en-US" sz="4800" dirty="0"/>
              <a:t>Very secure</a:t>
            </a:r>
          </a:p>
          <a:p>
            <a:pPr lvl="1"/>
            <a:r>
              <a:rPr lang="en-US" sz="4400" dirty="0"/>
              <a:t>internally hosted and managed by an organization’s internal IT department</a:t>
            </a:r>
          </a:p>
          <a:p>
            <a:pPr lvl="1"/>
            <a:r>
              <a:rPr lang="en-US" sz="4400" dirty="0"/>
              <a:t>the organization has complete control over the security, configurations, and scalability of its servers</a:t>
            </a:r>
            <a:endParaRPr lang="x-none" sz="4400" dirty="0"/>
          </a:p>
        </p:txBody>
      </p:sp>
    </p:spTree>
    <p:extLst>
      <p:ext uri="{BB962C8B-B14F-4D97-AF65-F5344CB8AC3E}">
        <p14:creationId xmlns:p14="http://schemas.microsoft.com/office/powerpoint/2010/main" val="576705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On-Premise/Internal private cloud benefits</a:t>
            </a:r>
          </a:p>
        </p:txBody>
      </p:sp>
      <p:sp>
        <p:nvSpPr>
          <p:cNvPr id="3" name="Content Placeholder 2"/>
          <p:cNvSpPr>
            <a:spLocks noGrp="1"/>
          </p:cNvSpPr>
          <p:nvPr>
            <p:ph idx="1"/>
          </p:nvPr>
        </p:nvSpPr>
        <p:spPr/>
        <p:txBody>
          <a:bodyPr>
            <a:normAutofit/>
          </a:bodyPr>
          <a:lstStyle/>
          <a:p>
            <a:r>
              <a:rPr lang="en-GB" sz="3600" dirty="0"/>
              <a:t>Higher cost</a:t>
            </a:r>
          </a:p>
          <a:p>
            <a:pPr lvl="1"/>
            <a:r>
              <a:rPr lang="en-GB" sz="3200" dirty="0"/>
              <a:t>Can include the cost of purchasing and installing new hardware and software and the cost of managing it (which may involve hiring additional IT staff.) </a:t>
            </a:r>
          </a:p>
          <a:p>
            <a:r>
              <a:rPr lang="en-GB" sz="3600" dirty="0"/>
              <a:t>Limited flexibility</a:t>
            </a:r>
          </a:p>
          <a:p>
            <a:pPr lvl="1"/>
            <a:r>
              <a:rPr lang="en-GB" sz="3200" dirty="0"/>
              <a:t>once an organization invests in hardware and software for its private cloud, adding capacity or new capabilities requires additional purchases</a:t>
            </a:r>
          </a:p>
        </p:txBody>
      </p:sp>
    </p:spTree>
    <p:extLst>
      <p:ext uri="{BB962C8B-B14F-4D97-AF65-F5344CB8AC3E}">
        <p14:creationId xmlns:p14="http://schemas.microsoft.com/office/powerpoint/2010/main" val="1994806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3590551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E86-1121-9A27-5BF1-F4DFC1DE3DAB}"/>
              </a:ext>
            </a:extLst>
          </p:cNvPr>
          <p:cNvSpPr>
            <a:spLocks noGrp="1"/>
          </p:cNvSpPr>
          <p:nvPr>
            <p:ph type="title"/>
          </p:nvPr>
        </p:nvSpPr>
        <p:spPr/>
        <p:txBody>
          <a:bodyPr/>
          <a:lstStyle/>
          <a:p>
            <a:r>
              <a:rPr lang="en-AU" dirty="0"/>
              <a:t>How are the resources hosted in private clouds?</a:t>
            </a:r>
            <a:endParaRPr lang="x-none" dirty="0"/>
          </a:p>
        </p:txBody>
      </p:sp>
    </p:spTree>
    <p:extLst>
      <p:ext uri="{BB962C8B-B14F-4D97-AF65-F5344CB8AC3E}">
        <p14:creationId xmlns:p14="http://schemas.microsoft.com/office/powerpoint/2010/main" val="2212727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4EE9FD-B8C7-9BB3-AF4F-4C945C9DB60F}"/>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id="{1985E58D-94C9-645F-5B81-1636A1CEF57D}"/>
              </a:ext>
            </a:extLst>
          </p:cNvPr>
          <p:cNvPicPr>
            <a:picLocks noChangeAspect="1"/>
          </p:cNvPicPr>
          <p:nvPr/>
        </p:nvPicPr>
        <p:blipFill>
          <a:blip r:embed="rId2"/>
          <a:stretch>
            <a:fillRect/>
          </a:stretch>
        </p:blipFill>
        <p:spPr>
          <a:xfrm>
            <a:off x="324275" y="1725587"/>
            <a:ext cx="11948696" cy="4827613"/>
          </a:xfrm>
          <a:prstGeom prst="rect">
            <a:avLst/>
          </a:prstGeom>
        </p:spPr>
      </p:pic>
    </p:spTree>
    <p:extLst>
      <p:ext uri="{BB962C8B-B14F-4D97-AF65-F5344CB8AC3E}">
        <p14:creationId xmlns:p14="http://schemas.microsoft.com/office/powerpoint/2010/main" val="20389824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FB04C-2B62-0069-E60C-BDD90FB12132}"/>
              </a:ext>
            </a:extLst>
          </p:cNvPr>
          <p:cNvSpPr>
            <a:spLocks noGrp="1"/>
          </p:cNvSpPr>
          <p:nvPr>
            <p:ph type="title"/>
          </p:nvPr>
        </p:nvSpPr>
        <p:spPr/>
        <p:txBody>
          <a:bodyPr/>
          <a:lstStyle/>
          <a:p>
            <a:r>
              <a:rPr lang="en-AU" dirty="0"/>
              <a:t>Managed</a:t>
            </a:r>
            <a:endParaRPr lang="x-none" dirty="0"/>
          </a:p>
        </p:txBody>
      </p:sp>
      <p:sp>
        <p:nvSpPr>
          <p:cNvPr id="3" name="内容占位符 2">
            <a:extLst>
              <a:ext uri="{FF2B5EF4-FFF2-40B4-BE49-F238E27FC236}">
                <a16:creationId xmlns:a16="http://schemas.microsoft.com/office/drawing/2014/main" id="{342D4FBF-05C8-3183-F2F7-CD585EBC21A8}"/>
              </a:ext>
            </a:extLst>
          </p:cNvPr>
          <p:cNvSpPr>
            <a:spLocks noGrp="1"/>
          </p:cNvSpPr>
          <p:nvPr>
            <p:ph idx="1"/>
          </p:nvPr>
        </p:nvSpPr>
        <p:spPr/>
        <p:txBody>
          <a:bodyPr>
            <a:normAutofit lnSpcReduction="10000"/>
          </a:bodyPr>
          <a:lstStyle/>
          <a:p>
            <a:r>
              <a:rPr lang="en-GB" dirty="0"/>
              <a:t>Responsibility for managing and maintaining the infrastructure is outsourced to a third-party service provider.</a:t>
            </a:r>
          </a:p>
          <a:p>
            <a:r>
              <a:rPr lang="en-GB" dirty="0"/>
              <a:t>The physical hardware </a:t>
            </a:r>
          </a:p>
          <a:p>
            <a:pPr lvl="1"/>
            <a:r>
              <a:rPr lang="en-GB" dirty="0"/>
              <a:t>usually resides in the service provider’s data </a:t>
            </a:r>
            <a:r>
              <a:rPr lang="en-GB" dirty="0" err="1"/>
              <a:t>center</a:t>
            </a:r>
            <a:endParaRPr lang="en-GB" dirty="0"/>
          </a:p>
          <a:p>
            <a:pPr lvl="1"/>
            <a:r>
              <a:rPr lang="en-GB" dirty="0"/>
              <a:t>vendors also offer management services for infrastructure located in an enterprise’s own data </a:t>
            </a:r>
            <a:r>
              <a:rPr lang="en-GB" dirty="0" err="1"/>
              <a:t>center</a:t>
            </a:r>
            <a:endParaRPr lang="en-GB" dirty="0"/>
          </a:p>
          <a:p>
            <a:r>
              <a:rPr lang="en-US" dirty="0"/>
              <a:t>The provider maintains every part of the cloud for the enterprise, including the deployment of additional services like identity management and storage. </a:t>
            </a:r>
          </a:p>
          <a:p>
            <a:r>
              <a:rPr lang="en-US" dirty="0"/>
              <a:t>A good alternative for companies that don't have the resources to run private cloud systems on their own</a:t>
            </a:r>
            <a:endParaRPr lang="x-none" dirty="0"/>
          </a:p>
        </p:txBody>
      </p:sp>
      <p:pic>
        <p:nvPicPr>
          <p:cNvPr id="7" name="图片 6">
            <a:extLst>
              <a:ext uri="{FF2B5EF4-FFF2-40B4-BE49-F238E27FC236}">
                <a16:creationId xmlns:a16="http://schemas.microsoft.com/office/drawing/2014/main" id="{EDDA2E05-EEF8-D2E5-3ED8-6EEA83CFD3EE}"/>
              </a:ext>
            </a:extLst>
          </p:cNvPr>
          <p:cNvPicPr>
            <a:picLocks noChangeAspect="1"/>
          </p:cNvPicPr>
          <p:nvPr/>
        </p:nvPicPr>
        <p:blipFill>
          <a:blip r:embed="rId2"/>
          <a:stretch>
            <a:fillRect/>
          </a:stretch>
        </p:blipFill>
        <p:spPr>
          <a:xfrm>
            <a:off x="9658351" y="171450"/>
            <a:ext cx="2208140" cy="1630065"/>
          </a:xfrm>
          <a:prstGeom prst="rect">
            <a:avLst/>
          </a:prstGeom>
        </p:spPr>
      </p:pic>
    </p:spTree>
    <p:extLst>
      <p:ext uri="{BB962C8B-B14F-4D97-AF65-F5344CB8AC3E}">
        <p14:creationId xmlns:p14="http://schemas.microsoft.com/office/powerpoint/2010/main" val="2915105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Oracle Private Cloud at Customer</a:t>
            </a:r>
          </a:p>
        </p:txBody>
      </p:sp>
      <p:sp>
        <p:nvSpPr>
          <p:cNvPr id="3" name="Content Placeholder 2"/>
          <p:cNvSpPr>
            <a:spLocks noGrp="1"/>
          </p:cNvSpPr>
          <p:nvPr>
            <p:ph idx="1"/>
          </p:nvPr>
        </p:nvSpPr>
        <p:spPr/>
        <p:txBody>
          <a:bodyPr>
            <a:normAutofit/>
          </a:bodyPr>
          <a:lstStyle/>
          <a:p>
            <a:r>
              <a:rPr lang="en-GB" sz="3600" dirty="0"/>
              <a:t>Infrastructure managed by Oracle but deployed inside </a:t>
            </a:r>
            <a:r>
              <a:rPr lang="en-GB" sz="3600" dirty="0" err="1"/>
              <a:t>inside</a:t>
            </a:r>
            <a:r>
              <a:rPr lang="en-GB" sz="3600" dirty="0"/>
              <a:t> customer own data </a:t>
            </a:r>
            <a:r>
              <a:rPr lang="en-GB" sz="3600" dirty="0" err="1"/>
              <a:t>centers</a:t>
            </a:r>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2760706"/>
            <a:ext cx="8410575" cy="417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788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of Oracle Private Cloud at Customer</a:t>
            </a:r>
          </a:p>
        </p:txBody>
      </p:sp>
      <p:sp>
        <p:nvSpPr>
          <p:cNvPr id="3" name="Content Placeholder 2"/>
          <p:cNvSpPr>
            <a:spLocks noGrp="1"/>
          </p:cNvSpPr>
          <p:nvPr>
            <p:ph idx="1"/>
          </p:nvPr>
        </p:nvSpPr>
        <p:spPr/>
        <p:txBody>
          <a:bodyPr>
            <a:normAutofit/>
          </a:bodyPr>
          <a:lstStyle/>
          <a:p>
            <a:r>
              <a:rPr lang="en-GB" dirty="0"/>
              <a:t>A web-based self-service management interface gives the customer interactive access to service administration functions</a:t>
            </a:r>
          </a:p>
          <a:p>
            <a:r>
              <a:rPr lang="en-GB" dirty="0"/>
              <a:t>Oracle monitors and manages the infrastructure components</a:t>
            </a:r>
          </a:p>
          <a:p>
            <a:pPr lvl="1"/>
            <a:r>
              <a:rPr lang="en-GB" dirty="0"/>
              <a:t>the physical compute node hardware</a:t>
            </a:r>
          </a:p>
          <a:p>
            <a:pPr lvl="1"/>
            <a:r>
              <a:rPr lang="en-GB" dirty="0"/>
              <a:t>network switches</a:t>
            </a:r>
          </a:p>
          <a:p>
            <a:pPr lvl="1"/>
            <a:r>
              <a:rPr lang="en-GB" dirty="0"/>
              <a:t>power distribution units (PDUs)</a:t>
            </a:r>
          </a:p>
          <a:p>
            <a:pPr lvl="1"/>
            <a:r>
              <a:rPr lang="en-GB" dirty="0"/>
              <a:t>Oracle Integrated Lights Out Manager interfaces (ILOMs)</a:t>
            </a:r>
          </a:p>
          <a:p>
            <a:pPr lvl="1"/>
            <a:r>
              <a:rPr lang="en-GB" dirty="0"/>
              <a:t>the storage</a:t>
            </a:r>
          </a:p>
          <a:p>
            <a:r>
              <a:rPr lang="en-GB" dirty="0"/>
              <a:t>These operations are performed remotely by Oracle using the Oracle Advanced Support Gateway</a:t>
            </a:r>
          </a:p>
        </p:txBody>
      </p:sp>
    </p:spTree>
    <p:extLst>
      <p:ext uri="{BB962C8B-B14F-4D97-AF65-F5344CB8AC3E}">
        <p14:creationId xmlns:p14="http://schemas.microsoft.com/office/powerpoint/2010/main" val="16671620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A2119-4E54-4B97-6A17-DA789CC74743}"/>
              </a:ext>
            </a:extLst>
          </p:cNvPr>
          <p:cNvSpPr>
            <a:spLocks noGrp="1"/>
          </p:cNvSpPr>
          <p:nvPr>
            <p:ph type="title"/>
          </p:nvPr>
        </p:nvSpPr>
        <p:spPr/>
        <p:txBody>
          <a:bodyPr/>
          <a:lstStyle/>
          <a:p>
            <a:r>
              <a:rPr lang="en-AU" dirty="0"/>
              <a:t>Manage private cloud example – </a:t>
            </a:r>
            <a:r>
              <a:rPr lang="en-AU" dirty="0" err="1"/>
              <a:t>Atlantic.Net</a:t>
            </a:r>
            <a:endParaRPr lang="x-none" dirty="0"/>
          </a:p>
        </p:txBody>
      </p:sp>
      <p:sp>
        <p:nvSpPr>
          <p:cNvPr id="3" name="内容占位符 2">
            <a:extLst>
              <a:ext uri="{FF2B5EF4-FFF2-40B4-BE49-F238E27FC236}">
                <a16:creationId xmlns:a16="http://schemas.microsoft.com/office/drawing/2014/main" id="{F4489FB7-4837-8ED4-01F0-8C9EA94BF3C0}"/>
              </a:ext>
            </a:extLst>
          </p:cNvPr>
          <p:cNvSpPr>
            <a:spLocks noGrp="1"/>
          </p:cNvSpPr>
          <p:nvPr>
            <p:ph idx="1"/>
          </p:nvPr>
        </p:nvSpPr>
        <p:spPr/>
        <p:txBody>
          <a:bodyPr>
            <a:normAutofit/>
          </a:bodyPr>
          <a:lstStyle/>
          <a:p>
            <a:r>
              <a:rPr lang="en-US" sz="4000" dirty="0" err="1"/>
              <a:t>Atlantic.Net's</a:t>
            </a:r>
            <a:r>
              <a:rPr lang="en-US" sz="4000" dirty="0"/>
              <a:t> Managed Virtualization </a:t>
            </a:r>
          </a:p>
          <a:p>
            <a:pPr lvl="1"/>
            <a:r>
              <a:rPr lang="en-US" sz="3600" dirty="0"/>
              <a:t>provides a managed private cloud hosting solution</a:t>
            </a:r>
          </a:p>
          <a:p>
            <a:pPr lvl="1"/>
            <a:r>
              <a:rPr lang="en-US" sz="3600" dirty="0"/>
              <a:t>utilizes enterprise-level hardware running industry standard hypervisor software</a:t>
            </a:r>
          </a:p>
          <a:p>
            <a:endParaRPr lang="x-none" sz="4000" dirty="0"/>
          </a:p>
        </p:txBody>
      </p:sp>
    </p:spTree>
    <p:extLst>
      <p:ext uri="{BB962C8B-B14F-4D97-AF65-F5344CB8AC3E}">
        <p14:creationId xmlns:p14="http://schemas.microsoft.com/office/powerpoint/2010/main" val="861640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Services offered in managed private cloud</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lnSpcReduction="10000"/>
          </a:bodyPr>
          <a:lstStyle/>
          <a:p>
            <a:r>
              <a:rPr lang="en-AU" dirty="0"/>
              <a:t>System Environment</a:t>
            </a:r>
          </a:p>
          <a:p>
            <a:r>
              <a:rPr lang="en-AU" dirty="0"/>
              <a:t>Clustering</a:t>
            </a:r>
          </a:p>
          <a:p>
            <a:r>
              <a:rPr lang="en-AU" dirty="0"/>
              <a:t>VM Provisioning</a:t>
            </a:r>
          </a:p>
          <a:p>
            <a:r>
              <a:rPr lang="en-AU" dirty="0"/>
              <a:t>System Updates</a:t>
            </a:r>
          </a:p>
          <a:p>
            <a:r>
              <a:rPr lang="en-AU" dirty="0"/>
              <a:t>Replication and Failover</a:t>
            </a:r>
          </a:p>
          <a:p>
            <a:r>
              <a:rPr lang="en-AU" dirty="0"/>
              <a:t>Advanced Certifications</a:t>
            </a:r>
          </a:p>
          <a:p>
            <a:r>
              <a:rPr lang="en-AU" dirty="0"/>
              <a:t>Advanced Monitoring</a:t>
            </a:r>
          </a:p>
          <a:p>
            <a:r>
              <a:rPr lang="en-AU" dirty="0"/>
              <a:t>Additional VM Services</a:t>
            </a:r>
          </a:p>
          <a:p>
            <a:r>
              <a:rPr lang="en-AU" dirty="0"/>
              <a:t>Managed Private Cloud Infrastructure</a:t>
            </a:r>
          </a:p>
          <a:p>
            <a:endParaRPr lang="x-none" dirty="0"/>
          </a:p>
        </p:txBody>
      </p:sp>
    </p:spTree>
    <p:extLst>
      <p:ext uri="{BB962C8B-B14F-4D97-AF65-F5344CB8AC3E}">
        <p14:creationId xmlns:p14="http://schemas.microsoft.com/office/powerpoint/2010/main" val="8367691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System Environment</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600" dirty="0"/>
              <a:t>Up-to-OS management and support</a:t>
            </a:r>
          </a:p>
          <a:p>
            <a:r>
              <a:rPr lang="en-US" sz="3600" dirty="0"/>
              <a:t>Active administration of host server resources, including CPU, network, and hard disk utilization</a:t>
            </a:r>
            <a:endParaRPr lang="x-none" sz="3600" dirty="0"/>
          </a:p>
        </p:txBody>
      </p:sp>
    </p:spTree>
    <p:extLst>
      <p:ext uri="{BB962C8B-B14F-4D97-AF65-F5344CB8AC3E}">
        <p14:creationId xmlns:p14="http://schemas.microsoft.com/office/powerpoint/2010/main" val="905286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Clustering</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dirty="0"/>
              <a:t>Offers the ability to migrate VM to another host server in case of system failure or load balancing between servers</a:t>
            </a:r>
          </a:p>
          <a:p>
            <a:r>
              <a:rPr lang="en-US" dirty="0"/>
              <a:t>Allows for redistribution of Virtual Machines amongst multiple host servers and the ability to configure a shared storage node to provide VM Hypervisor management and automated failover of a clustered computing node</a:t>
            </a:r>
          </a:p>
          <a:p>
            <a:r>
              <a:rPr lang="en-US" dirty="0"/>
              <a:t>This is done by increasing memory/CPU per computing node, since VM hard disks are located on a shared storage</a:t>
            </a:r>
            <a:endParaRPr lang="x-none" dirty="0"/>
          </a:p>
        </p:txBody>
      </p:sp>
    </p:spTree>
    <p:extLst>
      <p:ext uri="{BB962C8B-B14F-4D97-AF65-F5344CB8AC3E}">
        <p14:creationId xmlns:p14="http://schemas.microsoft.com/office/powerpoint/2010/main" val="2272776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860F2-6ABB-CEC8-1211-859E2BB5F7CB}"/>
              </a:ext>
            </a:extLst>
          </p:cNvPr>
          <p:cNvSpPr>
            <a:spLocks noGrp="1"/>
          </p:cNvSpPr>
          <p:nvPr>
            <p:ph type="title"/>
          </p:nvPr>
        </p:nvSpPr>
        <p:spPr/>
        <p:txBody>
          <a:bodyPr/>
          <a:lstStyle/>
          <a:p>
            <a:r>
              <a:rPr lang="en-AU" dirty="0"/>
              <a:t>VM Provisioning</a:t>
            </a:r>
            <a:endParaRPr lang="x-none" dirty="0"/>
          </a:p>
        </p:txBody>
      </p:sp>
      <p:sp>
        <p:nvSpPr>
          <p:cNvPr id="3" name="内容占位符 2">
            <a:extLst>
              <a:ext uri="{FF2B5EF4-FFF2-40B4-BE49-F238E27FC236}">
                <a16:creationId xmlns:a16="http://schemas.microsoft.com/office/drawing/2014/main" id="{61501AEF-9F23-4D0A-5680-FAD80819A4B2}"/>
              </a:ext>
            </a:extLst>
          </p:cNvPr>
          <p:cNvSpPr>
            <a:spLocks noGrp="1"/>
          </p:cNvSpPr>
          <p:nvPr>
            <p:ph idx="1"/>
          </p:nvPr>
        </p:nvSpPr>
        <p:spPr/>
        <p:txBody>
          <a:bodyPr>
            <a:normAutofit/>
          </a:bodyPr>
          <a:lstStyle/>
          <a:p>
            <a:r>
              <a:rPr lang="en-US" sz="3600" dirty="0"/>
              <a:t>VM creation, cloning, and removing</a:t>
            </a:r>
          </a:p>
          <a:p>
            <a:r>
              <a:rPr lang="en-US" sz="3600" dirty="0"/>
              <a:t>Initial private networking setup and VLAN tagging (to segment traffic between individual VMs)</a:t>
            </a:r>
          </a:p>
          <a:p>
            <a:r>
              <a:rPr lang="en-US" sz="3600" dirty="0"/>
              <a:t>A self-service portal enables customers to start, stop, and console in to any configured VM</a:t>
            </a:r>
            <a:endParaRPr lang="x-none" sz="3600" dirty="0"/>
          </a:p>
        </p:txBody>
      </p:sp>
    </p:spTree>
    <p:extLst>
      <p:ext uri="{BB962C8B-B14F-4D97-AF65-F5344CB8AC3E}">
        <p14:creationId xmlns:p14="http://schemas.microsoft.com/office/powerpoint/2010/main" val="32944277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6634</TotalTime>
  <Words>4894</Words>
  <Application>Microsoft Office PowerPoint</Application>
  <PresentationFormat>宽屏</PresentationFormat>
  <Paragraphs>666</Paragraphs>
  <Slides>138</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138</vt:i4>
      </vt:variant>
    </vt:vector>
  </HeadingPairs>
  <TitlesOfParts>
    <vt:vector size="144" baseType="lpstr">
      <vt:lpstr>Arial</vt:lpstr>
      <vt:lpstr>Calibri</vt:lpstr>
      <vt:lpstr>Calibri Light</vt:lpstr>
      <vt:lpstr>Cambria</vt:lpstr>
      <vt:lpstr>Wingdings</vt:lpstr>
      <vt:lpstr>Office Theme</vt:lpstr>
      <vt:lpstr>Assignment deadlines reminder</vt:lpstr>
      <vt:lpstr>Hot topic study – 15%  Task 2 (5%)</vt:lpstr>
      <vt:lpstr>COMP3017  Service Computing</vt:lpstr>
      <vt:lpstr>Module Seven: Hot topics in Service Computing - Cloud - </vt:lpstr>
      <vt:lpstr>Topic 3: Cloud Stakeholders, Cloud Standardization, Cloud Computing Reference Architecture</vt:lpstr>
      <vt:lpstr>Cloud Stakeholders</vt:lpstr>
      <vt:lpstr>Importance of foundational standards</vt:lpstr>
      <vt:lpstr>Cloud Computing Reference Architecture</vt:lpstr>
      <vt:lpstr>Cloud Computing Reference Architecture</vt:lpstr>
      <vt:lpstr>Standards describing CCRA</vt:lpstr>
      <vt:lpstr>CRRA developed by NIST</vt:lpstr>
      <vt:lpstr>CCRA developed by ISO </vt:lpstr>
      <vt:lpstr>Service deployment models</vt:lpstr>
      <vt:lpstr>Public cloud </vt:lpstr>
      <vt:lpstr>Public cloud</vt:lpstr>
      <vt:lpstr>Private cloud</vt:lpstr>
      <vt:lpstr>On-site private cloud</vt:lpstr>
      <vt:lpstr>Outsourced private cloud</vt:lpstr>
      <vt:lpstr>Summary (1)</vt:lpstr>
      <vt:lpstr>Summary (2)</vt:lpstr>
      <vt:lpstr>Summary (3)</vt:lpstr>
      <vt:lpstr>Topic 4:Virtualization</vt:lpstr>
      <vt:lpstr>Intended learning outcomes</vt:lpstr>
      <vt:lpstr>Resource Provisioning problems - Company's/Customer's View</vt:lpstr>
      <vt:lpstr>Resource Provisioning problems - Company's/Customer's View</vt:lpstr>
      <vt:lpstr>Resource Provisioning problems - Company's/Customer's View</vt:lpstr>
      <vt:lpstr>Resource Provisioning – Data Center/Cloud Provider's View</vt:lpstr>
      <vt:lpstr>Resource Provisioning – Data Center/Cloud Provider's View</vt:lpstr>
      <vt:lpstr>Resource Provisioning – DataCenter/Cloud Provider's View</vt:lpstr>
      <vt:lpstr>Resource Provisioning – Data Center/Cloud Provider's View</vt:lpstr>
      <vt:lpstr>Resource Provisioning – DataCenter/Cloud Provider's View</vt:lpstr>
      <vt:lpstr>Cloud Computing requirements</vt:lpstr>
      <vt:lpstr> Virtualization definition (1)</vt:lpstr>
      <vt:lpstr>Virtualization Architecture</vt:lpstr>
      <vt:lpstr>Virtual machine </vt:lpstr>
      <vt:lpstr>Host vs guest</vt:lpstr>
      <vt:lpstr>Virtualization platform</vt:lpstr>
      <vt:lpstr>Virtualization – resource sharing and isolation </vt:lpstr>
      <vt:lpstr>Virtualization </vt:lpstr>
      <vt:lpstr>Benefits of Virtualization</vt:lpstr>
      <vt:lpstr>Virtualization in Cloud Computing</vt:lpstr>
      <vt:lpstr>Importance of Virtualization in Cloud Computing</vt:lpstr>
      <vt:lpstr>Types of Virtualizations</vt:lpstr>
      <vt:lpstr>Types of Virtualizations</vt:lpstr>
      <vt:lpstr>Server Virtualization</vt:lpstr>
      <vt:lpstr>Server Virtualization</vt:lpstr>
      <vt:lpstr>Traditional Server Deployment</vt:lpstr>
      <vt:lpstr>Server Virtualization</vt:lpstr>
      <vt:lpstr>Advantages of Server Virtualization</vt:lpstr>
      <vt:lpstr>Hipervisor Types</vt:lpstr>
      <vt:lpstr>Type 1 Hypervisors</vt:lpstr>
      <vt:lpstr>Type 1 Hypervisors</vt:lpstr>
      <vt:lpstr>Type 2 Hypervisors</vt:lpstr>
      <vt:lpstr>Type 2 Hypervisors</vt:lpstr>
      <vt:lpstr>Containerization</vt:lpstr>
      <vt:lpstr>Containers</vt:lpstr>
      <vt:lpstr>Types of containers</vt:lpstr>
      <vt:lpstr> Container management, orchestration, clustering</vt:lpstr>
      <vt:lpstr>Kubernetes</vt:lpstr>
      <vt:lpstr>Kubernetes distributions</vt:lpstr>
      <vt:lpstr>Docker </vt:lpstr>
      <vt:lpstr>Container Technologies</vt:lpstr>
      <vt:lpstr>Example - CERN  core technologies running in containers</vt:lpstr>
      <vt:lpstr>Containerized CERN Technology</vt:lpstr>
      <vt:lpstr>Containerized CERN Technology</vt:lpstr>
      <vt:lpstr>ScienceBox Architecture</vt:lpstr>
      <vt:lpstr>Use Cases for ScienceBox</vt:lpstr>
      <vt:lpstr>Deployment on Private and Public Clouds</vt:lpstr>
      <vt:lpstr>Summary</vt:lpstr>
      <vt:lpstr>Topic 5: Private cloud platform construction </vt:lpstr>
      <vt:lpstr>Intended learning outcomes</vt:lpstr>
      <vt:lpstr>Private cloud</vt:lpstr>
      <vt:lpstr>Private cloud vs Public cloud (1)</vt:lpstr>
      <vt:lpstr>Private cloud vs Public cloud (2)</vt:lpstr>
      <vt:lpstr>Single-tenant environment</vt:lpstr>
      <vt:lpstr>Single-tenant environment</vt:lpstr>
      <vt:lpstr>How are the resources hosted in private clouds?</vt:lpstr>
      <vt:lpstr>Example </vt:lpstr>
      <vt:lpstr>How can the resources be hosted and managed?</vt:lpstr>
      <vt:lpstr>How can the resources be hosted and managed?</vt:lpstr>
      <vt:lpstr>How can the resources be hosted and managed?</vt:lpstr>
      <vt:lpstr>How can the resources be hosted and managed?</vt:lpstr>
      <vt:lpstr>Constructing a private cloud</vt:lpstr>
      <vt:lpstr>How can the resources be hosted in private clouds?</vt:lpstr>
      <vt:lpstr>On-Premise/Internal private cloud</vt:lpstr>
      <vt:lpstr>On-Premise/Internal private cloud</vt:lpstr>
      <vt:lpstr>On-Premise/Internal private cloud</vt:lpstr>
      <vt:lpstr>On-Premise/Internal private cloud benefits</vt:lpstr>
      <vt:lpstr>On-Premise/Internal private cloud benefits</vt:lpstr>
      <vt:lpstr>How are the resources hosted in private clouds?</vt:lpstr>
      <vt:lpstr>PowerPoint 演示文稿</vt:lpstr>
      <vt:lpstr>Managed</vt:lpstr>
      <vt:lpstr>Example -  Oracle Private Cloud at Customer</vt:lpstr>
      <vt:lpstr>Architecture of Oracle Private Cloud at Customer</vt:lpstr>
      <vt:lpstr>Manage private cloud example – Atlantic.Net</vt:lpstr>
      <vt:lpstr>Services offered in managed private cloud</vt:lpstr>
      <vt:lpstr>System Environment</vt:lpstr>
      <vt:lpstr>Clustering</vt:lpstr>
      <vt:lpstr>VM Provisioning</vt:lpstr>
      <vt:lpstr>System Updates</vt:lpstr>
      <vt:lpstr>Replication and Failover</vt:lpstr>
      <vt:lpstr>Advanced Certifications</vt:lpstr>
      <vt:lpstr>Advanced Monitoring</vt:lpstr>
      <vt:lpstr>How are the resources hosted in private clouds?</vt:lpstr>
      <vt:lpstr>Hosted private cloud</vt:lpstr>
      <vt:lpstr>Hosted private cloud</vt:lpstr>
      <vt:lpstr>How hosted private cloud works</vt:lpstr>
      <vt:lpstr>Hosted private vs public cloud</vt:lpstr>
      <vt:lpstr>Hosted private vs public cloud (2)</vt:lpstr>
      <vt:lpstr>Hosted private cloud benefits</vt:lpstr>
      <vt:lpstr>Internal vs Managed vs Hosted</vt:lpstr>
      <vt:lpstr>How are the resources hosted in private clouds?</vt:lpstr>
      <vt:lpstr>Virtual private cloud</vt:lpstr>
      <vt:lpstr>Virtual private cloud</vt:lpstr>
      <vt:lpstr>Virtual private cloud benefits</vt:lpstr>
      <vt:lpstr>How to create a virtual private cloud - example</vt:lpstr>
      <vt:lpstr>Create an account</vt:lpstr>
      <vt:lpstr> Create a Virtual Machine</vt:lpstr>
      <vt:lpstr> Create a Virtual Machine</vt:lpstr>
      <vt:lpstr> Select a Virtual Machine</vt:lpstr>
      <vt:lpstr> Predefined template</vt:lpstr>
      <vt:lpstr> Select desired resources</vt:lpstr>
      <vt:lpstr>Create an original virtual machine</vt:lpstr>
      <vt:lpstr>View and Monitor Resource Usage</vt:lpstr>
      <vt:lpstr>PowerPoint 演示文稿</vt:lpstr>
      <vt:lpstr>Types of private clouds</vt:lpstr>
      <vt:lpstr>Private cloud types</vt:lpstr>
      <vt:lpstr>Types of private clouds</vt:lpstr>
      <vt:lpstr>Constructing a private cloud</vt:lpstr>
      <vt:lpstr>Private cloud - a virtualized pool of resources </vt:lpstr>
      <vt:lpstr>Example - setting up a virtual machine server</vt:lpstr>
      <vt:lpstr>Physical hardware</vt:lpstr>
      <vt:lpstr>Storage</vt:lpstr>
      <vt:lpstr>Hypervisor</vt:lpstr>
      <vt:lpstr>Configure Virtual Machines</vt:lpstr>
      <vt:lpstr>Example - setting up a virtual machine server</vt:lpstr>
      <vt:lpstr>Private Cloud Solutions</vt:lpstr>
      <vt:lpstr>VMware Private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COMP3017_Spring2023_Module 7_part 4</dc:title>
  <dc:creator>Joanna Siebert</dc:creator>
  <cp:lastModifiedBy>刘玄昊</cp:lastModifiedBy>
  <cp:revision>433</cp:revision>
  <cp:lastPrinted>2023-02-18T04:32:49Z</cp:lastPrinted>
  <dcterms:created xsi:type="dcterms:W3CDTF">2020-03-15T08:11:10Z</dcterms:created>
  <dcterms:modified xsi:type="dcterms:W3CDTF">2023-04-22T14:13:00Z</dcterms:modified>
</cp:coreProperties>
</file>